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98" r:id="rId5"/>
    <p:sldId id="299" r:id="rId6"/>
    <p:sldId id="300" r:id="rId7"/>
    <p:sldId id="301" r:id="rId8"/>
    <p:sldId id="302" r:id="rId9"/>
    <p:sldId id="303" r:id="rId10"/>
    <p:sldId id="354" r:id="rId11"/>
    <p:sldId id="307" r:id="rId12"/>
    <p:sldId id="304" r:id="rId13"/>
    <p:sldId id="2082" r:id="rId14"/>
    <p:sldId id="1903" r:id="rId15"/>
    <p:sldId id="1100" r:id="rId16"/>
    <p:sldId id="1905" r:id="rId17"/>
    <p:sldId id="1881" r:id="rId18"/>
    <p:sldId id="306" r:id="rId19"/>
    <p:sldId id="308" r:id="rId20"/>
    <p:sldId id="309" r:id="rId21"/>
    <p:sldId id="310" r:id="rId22"/>
    <p:sldId id="314" r:id="rId23"/>
    <p:sldId id="315" r:id="rId24"/>
    <p:sldId id="316" r:id="rId25"/>
    <p:sldId id="355" r:id="rId26"/>
    <p:sldId id="319" r:id="rId27"/>
    <p:sldId id="321" r:id="rId28"/>
    <p:sldId id="320" r:id="rId29"/>
    <p:sldId id="322" r:id="rId30"/>
    <p:sldId id="323" r:id="rId31"/>
    <p:sldId id="359" r:id="rId32"/>
    <p:sldId id="324" r:id="rId33"/>
    <p:sldId id="325" r:id="rId34"/>
    <p:sldId id="326" r:id="rId35"/>
    <p:sldId id="328" r:id="rId36"/>
    <p:sldId id="329" r:id="rId37"/>
    <p:sldId id="330" r:id="rId38"/>
    <p:sldId id="331" r:id="rId39"/>
    <p:sldId id="332" r:id="rId40"/>
    <p:sldId id="334" r:id="rId41"/>
    <p:sldId id="333" r:id="rId42"/>
    <p:sldId id="356" r:id="rId43"/>
    <p:sldId id="353" r:id="rId44"/>
    <p:sldId id="335" r:id="rId45"/>
    <p:sldId id="336" r:id="rId46"/>
    <p:sldId id="337" r:id="rId47"/>
    <p:sldId id="339" r:id="rId48"/>
    <p:sldId id="340" r:id="rId49"/>
    <p:sldId id="342" r:id="rId50"/>
    <p:sldId id="341" r:id="rId51"/>
    <p:sldId id="343" r:id="rId52"/>
    <p:sldId id="344" r:id="rId53"/>
    <p:sldId id="345" r:id="rId54"/>
    <p:sldId id="357" r:id="rId55"/>
    <p:sldId id="352" r:id="rId56"/>
    <p:sldId id="346" r:id="rId57"/>
    <p:sldId id="347" r:id="rId58"/>
    <p:sldId id="348" r:id="rId59"/>
    <p:sldId id="349" r:id="rId60"/>
    <p:sldId id="350" r:id="rId61"/>
    <p:sldId id="358" r:id="rId62"/>
    <p:sldId id="35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8916951F-F7D3-4DB9-9F40-792C0A710FD5}">
          <p14:sldIdLst/>
        </p14:section>
        <p14:section name="Advanced  Azure  App Services" id="{76D3CC47-09D7-466F-B5E8-D22F37A41311}">
          <p14:sldIdLst>
            <p14:sldId id="298"/>
            <p14:sldId id="299"/>
            <p14:sldId id="300"/>
            <p14:sldId id="301"/>
            <p14:sldId id="302"/>
            <p14:sldId id="303"/>
            <p14:sldId id="354"/>
          </p14:sldIdLst>
        </p14:section>
        <p14:section name="Physically speaking" id="{EC002C2E-6496-4F52-A301-964F8D24B738}">
          <p14:sldIdLst>
            <p14:sldId id="307"/>
            <p14:sldId id="304"/>
            <p14:sldId id="2082"/>
            <p14:sldId id="1903"/>
            <p14:sldId id="1100"/>
            <p14:sldId id="1905"/>
            <p14:sldId id="1881"/>
            <p14:sldId id="306"/>
            <p14:sldId id="308"/>
            <p14:sldId id="309"/>
            <p14:sldId id="310"/>
            <p14:sldId id="314"/>
            <p14:sldId id="315"/>
            <p14:sldId id="316"/>
            <p14:sldId id="355"/>
          </p14:sldIdLst>
        </p14:section>
        <p14:section name="Logically Speaking" id="{968A1A61-E63C-4122-B738-1ED87286E04F}">
          <p14:sldIdLst>
            <p14:sldId id="319"/>
            <p14:sldId id="321"/>
            <p14:sldId id="320"/>
            <p14:sldId id="322"/>
            <p14:sldId id="323"/>
            <p14:sldId id="359"/>
            <p14:sldId id="324"/>
            <p14:sldId id="325"/>
            <p14:sldId id="326"/>
            <p14:sldId id="328"/>
            <p14:sldId id="329"/>
            <p14:sldId id="330"/>
            <p14:sldId id="331"/>
            <p14:sldId id="332"/>
            <p14:sldId id="334"/>
            <p14:sldId id="333"/>
            <p14:sldId id="356"/>
          </p14:sldIdLst>
        </p14:section>
        <p14:section name="Performance" id="{5644BE35-258F-41EF-8637-16877FEEF610}">
          <p14:sldIdLst>
            <p14:sldId id="353"/>
            <p14:sldId id="335"/>
            <p14:sldId id="336"/>
            <p14:sldId id="337"/>
            <p14:sldId id="339"/>
            <p14:sldId id="340"/>
            <p14:sldId id="342"/>
            <p14:sldId id="341"/>
            <p14:sldId id="343"/>
            <p14:sldId id="344"/>
            <p14:sldId id="345"/>
            <p14:sldId id="357"/>
          </p14:sldIdLst>
        </p14:section>
        <p14:section name="Diagnostics" id="{DCA391CC-7CD5-4354-AE03-8D5514D262C7}">
          <p14:sldIdLst>
            <p14:sldId id="352"/>
            <p14:sldId id="346"/>
            <p14:sldId id="347"/>
            <p14:sldId id="348"/>
            <p14:sldId id="349"/>
            <p14:sldId id="350"/>
            <p14:sldId id="358"/>
          </p14:sldIdLst>
        </p14:section>
        <p14:section name="Summary" id="{31468D21-9934-41E1-A0FE-8D2009CF5E6D}">
          <p14:sldIdLst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6" autoAdjust="0"/>
    <p:restoredTop sz="94631" autoAdjust="0"/>
  </p:normalViewPr>
  <p:slideViewPr>
    <p:cSldViewPr snapToGrid="0">
      <p:cViewPr varScale="1">
        <p:scale>
          <a:sx n="114" d="100"/>
          <a:sy n="114" d="100"/>
        </p:scale>
        <p:origin x="75" y="61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02FCCC-7D7C-4690-B058-D3590D75B3A6}" type="doc">
      <dgm:prSet loTypeId="urn:microsoft.com/office/officeart/2018/2/layout/IconCircle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5DE6F40-F084-4643-AD1D-E7A9C464F8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Physical characteristics</a:t>
          </a:r>
        </a:p>
      </dgm:t>
    </dgm:pt>
    <dgm:pt modelId="{215B1432-5269-4D4E-8555-F2767FEECFCE}" type="parTrans" cxnId="{3463D8F5-1322-4367-B2DB-0EB6107D97C2}">
      <dgm:prSet/>
      <dgm:spPr/>
      <dgm:t>
        <a:bodyPr/>
        <a:lstStyle/>
        <a:p>
          <a:endParaRPr lang="en-US"/>
        </a:p>
      </dgm:t>
    </dgm:pt>
    <dgm:pt modelId="{9802FC0B-592C-40E1-863F-CC7D0F6AAA24}" type="sibTrans" cxnId="{3463D8F5-1322-4367-B2DB-0EB6107D97C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4D93E67-597C-4EF7-91E4-11115BD87F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Logical architecture</a:t>
          </a:r>
        </a:p>
      </dgm:t>
    </dgm:pt>
    <dgm:pt modelId="{DB530A3B-07EE-4855-84C9-BE1A8AD5537D}" type="parTrans" cxnId="{EB405479-77A5-410A-AC28-EA084BE77D54}">
      <dgm:prSet/>
      <dgm:spPr/>
      <dgm:t>
        <a:bodyPr/>
        <a:lstStyle/>
        <a:p>
          <a:endParaRPr lang="en-US"/>
        </a:p>
      </dgm:t>
    </dgm:pt>
    <dgm:pt modelId="{57C70BC6-855E-4B92-A8CE-3407337F771A}" type="sibTrans" cxnId="{EB405479-77A5-410A-AC28-EA084BE77D5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9ADB5DF-72BC-4846-878B-CC6872B57A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Performance</a:t>
          </a:r>
        </a:p>
      </dgm:t>
    </dgm:pt>
    <dgm:pt modelId="{7444519D-D3B4-454E-A2AE-B0ED4B435077}" type="parTrans" cxnId="{9DB9A81F-2F87-4F3B-81AA-2FF81B462728}">
      <dgm:prSet/>
      <dgm:spPr/>
      <dgm:t>
        <a:bodyPr/>
        <a:lstStyle/>
        <a:p>
          <a:endParaRPr lang="en-US"/>
        </a:p>
      </dgm:t>
    </dgm:pt>
    <dgm:pt modelId="{0A3DD13F-9B54-4CB4-ACF9-DB07BBF36BEF}" type="sibTrans" cxnId="{9DB9A81F-2F87-4F3B-81AA-2FF81B46272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86AE182-9508-4393-9EFF-1F0F68F0EE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Diagnostics</a:t>
          </a:r>
        </a:p>
      </dgm:t>
    </dgm:pt>
    <dgm:pt modelId="{8CF3A4AC-C021-4A21-8ACD-9B3FA065FEA1}" type="parTrans" cxnId="{153A8C2A-1341-4DD5-A138-DB8C52E830BA}">
      <dgm:prSet/>
      <dgm:spPr/>
      <dgm:t>
        <a:bodyPr/>
        <a:lstStyle/>
        <a:p>
          <a:endParaRPr lang="en-US"/>
        </a:p>
      </dgm:t>
    </dgm:pt>
    <dgm:pt modelId="{EEC14F3C-245E-44AA-9FFC-E0799628ADCF}" type="sibTrans" cxnId="{153A8C2A-1341-4DD5-A138-DB8C52E830B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697C36A-E17A-407D-AC54-9E316CF5335E}" type="pres">
      <dgm:prSet presAssocID="{7702FCCC-7D7C-4690-B058-D3590D75B3A6}" presName="root" presStyleCnt="0">
        <dgm:presLayoutVars>
          <dgm:dir/>
          <dgm:resizeHandles val="exact"/>
        </dgm:presLayoutVars>
      </dgm:prSet>
      <dgm:spPr/>
    </dgm:pt>
    <dgm:pt modelId="{0FBC6882-E138-4FA8-8CF7-F0EDD1F77AB9}" type="pres">
      <dgm:prSet presAssocID="{7702FCCC-7D7C-4690-B058-D3590D75B3A6}" presName="container" presStyleCnt="0">
        <dgm:presLayoutVars>
          <dgm:dir/>
          <dgm:resizeHandles val="exact"/>
        </dgm:presLayoutVars>
      </dgm:prSet>
      <dgm:spPr/>
    </dgm:pt>
    <dgm:pt modelId="{749C7CFB-5DBD-4787-A31C-89E43005B5E4}" type="pres">
      <dgm:prSet presAssocID="{55DE6F40-F084-4643-AD1D-E7A9C464F80D}" presName="compNode" presStyleCnt="0"/>
      <dgm:spPr/>
    </dgm:pt>
    <dgm:pt modelId="{3A52DA1B-A49B-48C4-BFD7-9BAC0DCF60A2}" type="pres">
      <dgm:prSet presAssocID="{55DE6F40-F084-4643-AD1D-E7A9C464F80D}" presName="iconBgRect" presStyleLbl="bgShp" presStyleIdx="0" presStyleCnt="4"/>
      <dgm:spPr/>
    </dgm:pt>
    <dgm:pt modelId="{53BB90B7-ADA8-40A4-91FF-BFA166AB1E56}" type="pres">
      <dgm:prSet presAssocID="{55DE6F40-F084-4643-AD1D-E7A9C464F80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82F12277-49F0-4534-AC90-B4AFEAAD5756}" type="pres">
      <dgm:prSet presAssocID="{55DE6F40-F084-4643-AD1D-E7A9C464F80D}" presName="spaceRect" presStyleCnt="0"/>
      <dgm:spPr/>
    </dgm:pt>
    <dgm:pt modelId="{A2E37DB7-3143-4A1C-BB23-9142BBFA8B74}" type="pres">
      <dgm:prSet presAssocID="{55DE6F40-F084-4643-AD1D-E7A9C464F80D}" presName="textRect" presStyleLbl="revTx" presStyleIdx="0" presStyleCnt="4">
        <dgm:presLayoutVars>
          <dgm:chMax val="1"/>
          <dgm:chPref val="1"/>
        </dgm:presLayoutVars>
      </dgm:prSet>
      <dgm:spPr/>
    </dgm:pt>
    <dgm:pt modelId="{6537216D-F1BD-4699-8A53-20317F24591A}" type="pres">
      <dgm:prSet presAssocID="{9802FC0B-592C-40E1-863F-CC7D0F6AAA24}" presName="sibTrans" presStyleLbl="sibTrans2D1" presStyleIdx="0" presStyleCnt="0"/>
      <dgm:spPr/>
    </dgm:pt>
    <dgm:pt modelId="{386EC0D9-C399-4A2F-82F9-BB35C01B02DA}" type="pres">
      <dgm:prSet presAssocID="{E4D93E67-597C-4EF7-91E4-11115BD87FF3}" presName="compNode" presStyleCnt="0"/>
      <dgm:spPr/>
    </dgm:pt>
    <dgm:pt modelId="{3327F9E0-1568-4F0D-9FFE-FB944D7D91F0}" type="pres">
      <dgm:prSet presAssocID="{E4D93E67-597C-4EF7-91E4-11115BD87FF3}" presName="iconBgRect" presStyleLbl="bgShp" presStyleIdx="1" presStyleCnt="4"/>
      <dgm:spPr/>
    </dgm:pt>
    <dgm:pt modelId="{08357930-E675-4C3F-9D97-D94D6FF23BA2}" type="pres">
      <dgm:prSet presAssocID="{E4D93E67-597C-4EF7-91E4-11115BD87FF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3D992BA-65FD-480C-BF12-5DAC6E2CF501}" type="pres">
      <dgm:prSet presAssocID="{E4D93E67-597C-4EF7-91E4-11115BD87FF3}" presName="spaceRect" presStyleCnt="0"/>
      <dgm:spPr/>
    </dgm:pt>
    <dgm:pt modelId="{A6222284-6EDE-4C62-8671-6E7D953B8229}" type="pres">
      <dgm:prSet presAssocID="{E4D93E67-597C-4EF7-91E4-11115BD87FF3}" presName="textRect" presStyleLbl="revTx" presStyleIdx="1" presStyleCnt="4">
        <dgm:presLayoutVars>
          <dgm:chMax val="1"/>
          <dgm:chPref val="1"/>
        </dgm:presLayoutVars>
      </dgm:prSet>
      <dgm:spPr/>
    </dgm:pt>
    <dgm:pt modelId="{94DDE986-2726-4A3C-AE82-4F96B7702466}" type="pres">
      <dgm:prSet presAssocID="{57C70BC6-855E-4B92-A8CE-3407337F771A}" presName="sibTrans" presStyleLbl="sibTrans2D1" presStyleIdx="0" presStyleCnt="0"/>
      <dgm:spPr/>
    </dgm:pt>
    <dgm:pt modelId="{CDDDE2BB-603E-425D-96DE-60E82667D59F}" type="pres">
      <dgm:prSet presAssocID="{69ADB5DF-72BC-4846-878B-CC6872B57AC1}" presName="compNode" presStyleCnt="0"/>
      <dgm:spPr/>
    </dgm:pt>
    <dgm:pt modelId="{CEC8EF22-6A3B-45AA-89B8-B041E8D875ED}" type="pres">
      <dgm:prSet presAssocID="{69ADB5DF-72BC-4846-878B-CC6872B57AC1}" presName="iconBgRect" presStyleLbl="bgShp" presStyleIdx="2" presStyleCnt="4"/>
      <dgm:spPr/>
    </dgm:pt>
    <dgm:pt modelId="{DECE1659-D543-4976-BBFD-3EF6AEAEAF10}" type="pres">
      <dgm:prSet presAssocID="{69ADB5DF-72BC-4846-878B-CC6872B57AC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EAABB3B1-9F33-41BB-B880-0B88730C6F05}" type="pres">
      <dgm:prSet presAssocID="{69ADB5DF-72BC-4846-878B-CC6872B57AC1}" presName="spaceRect" presStyleCnt="0"/>
      <dgm:spPr/>
    </dgm:pt>
    <dgm:pt modelId="{E44B3AAC-C9FE-4495-93F6-C5578D49B8A0}" type="pres">
      <dgm:prSet presAssocID="{69ADB5DF-72BC-4846-878B-CC6872B57AC1}" presName="textRect" presStyleLbl="revTx" presStyleIdx="2" presStyleCnt="4">
        <dgm:presLayoutVars>
          <dgm:chMax val="1"/>
          <dgm:chPref val="1"/>
        </dgm:presLayoutVars>
      </dgm:prSet>
      <dgm:spPr/>
    </dgm:pt>
    <dgm:pt modelId="{D29408D6-268A-4EF3-9B58-B651B43058B7}" type="pres">
      <dgm:prSet presAssocID="{0A3DD13F-9B54-4CB4-ACF9-DB07BBF36BEF}" presName="sibTrans" presStyleLbl="sibTrans2D1" presStyleIdx="0" presStyleCnt="0"/>
      <dgm:spPr/>
    </dgm:pt>
    <dgm:pt modelId="{28F67B9C-D7A8-4913-AFED-1A9CC9E2D6DB}" type="pres">
      <dgm:prSet presAssocID="{D86AE182-9508-4393-9EFF-1F0F68F0EEC9}" presName="compNode" presStyleCnt="0"/>
      <dgm:spPr/>
    </dgm:pt>
    <dgm:pt modelId="{C15B88E3-B13C-4F19-9E41-E5E821D2CFB2}" type="pres">
      <dgm:prSet presAssocID="{D86AE182-9508-4393-9EFF-1F0F68F0EEC9}" presName="iconBgRect" presStyleLbl="bgShp" presStyleIdx="3" presStyleCnt="4"/>
      <dgm:spPr/>
    </dgm:pt>
    <dgm:pt modelId="{4DBFD7C5-D070-4538-9EA3-12C9F70A772C}" type="pres">
      <dgm:prSet presAssocID="{D86AE182-9508-4393-9EFF-1F0F68F0EEC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4638126-C0B2-4769-8356-B56A70776CA8}" type="pres">
      <dgm:prSet presAssocID="{D86AE182-9508-4393-9EFF-1F0F68F0EEC9}" presName="spaceRect" presStyleCnt="0"/>
      <dgm:spPr/>
    </dgm:pt>
    <dgm:pt modelId="{223133F0-97E4-4447-B00E-AC0F3BE1D1C8}" type="pres">
      <dgm:prSet presAssocID="{D86AE182-9508-4393-9EFF-1F0F68F0EEC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AC69C1B-0B39-4F19-AD8F-7CD46F6C914B}" type="presOf" srcId="{D86AE182-9508-4393-9EFF-1F0F68F0EEC9}" destId="{223133F0-97E4-4447-B00E-AC0F3BE1D1C8}" srcOrd="0" destOrd="0" presId="urn:microsoft.com/office/officeart/2018/2/layout/IconCircleList"/>
    <dgm:cxn modelId="{9DB9A81F-2F87-4F3B-81AA-2FF81B462728}" srcId="{7702FCCC-7D7C-4690-B058-D3590D75B3A6}" destId="{69ADB5DF-72BC-4846-878B-CC6872B57AC1}" srcOrd="2" destOrd="0" parTransId="{7444519D-D3B4-454E-A2AE-B0ED4B435077}" sibTransId="{0A3DD13F-9B54-4CB4-ACF9-DB07BBF36BEF}"/>
    <dgm:cxn modelId="{90DECE24-A769-4240-8957-55E30C557C5A}" type="presOf" srcId="{55DE6F40-F084-4643-AD1D-E7A9C464F80D}" destId="{A2E37DB7-3143-4A1C-BB23-9142BBFA8B74}" srcOrd="0" destOrd="0" presId="urn:microsoft.com/office/officeart/2018/2/layout/IconCircleList"/>
    <dgm:cxn modelId="{A61AC325-B757-4E22-825E-70977FAC59BE}" type="presOf" srcId="{69ADB5DF-72BC-4846-878B-CC6872B57AC1}" destId="{E44B3AAC-C9FE-4495-93F6-C5578D49B8A0}" srcOrd="0" destOrd="0" presId="urn:microsoft.com/office/officeart/2018/2/layout/IconCircleList"/>
    <dgm:cxn modelId="{153A8C2A-1341-4DD5-A138-DB8C52E830BA}" srcId="{7702FCCC-7D7C-4690-B058-D3590D75B3A6}" destId="{D86AE182-9508-4393-9EFF-1F0F68F0EEC9}" srcOrd="3" destOrd="0" parTransId="{8CF3A4AC-C021-4A21-8ACD-9B3FA065FEA1}" sibTransId="{EEC14F3C-245E-44AA-9FFC-E0799628ADCF}"/>
    <dgm:cxn modelId="{2B5AE231-F6D5-454B-AF43-72BCFAF9243E}" type="presOf" srcId="{7702FCCC-7D7C-4690-B058-D3590D75B3A6}" destId="{B697C36A-E17A-407D-AC54-9E316CF5335E}" srcOrd="0" destOrd="0" presId="urn:microsoft.com/office/officeart/2018/2/layout/IconCircleList"/>
    <dgm:cxn modelId="{57EF3270-79E2-481D-B1A9-D1FF637DDF40}" type="presOf" srcId="{E4D93E67-597C-4EF7-91E4-11115BD87FF3}" destId="{A6222284-6EDE-4C62-8671-6E7D953B8229}" srcOrd="0" destOrd="0" presId="urn:microsoft.com/office/officeart/2018/2/layout/IconCircleList"/>
    <dgm:cxn modelId="{EB405479-77A5-410A-AC28-EA084BE77D54}" srcId="{7702FCCC-7D7C-4690-B058-D3590D75B3A6}" destId="{E4D93E67-597C-4EF7-91E4-11115BD87FF3}" srcOrd="1" destOrd="0" parTransId="{DB530A3B-07EE-4855-84C9-BE1A8AD5537D}" sibTransId="{57C70BC6-855E-4B92-A8CE-3407337F771A}"/>
    <dgm:cxn modelId="{449DD288-6CDC-4CF3-ABC3-4A05B92C863B}" type="presOf" srcId="{57C70BC6-855E-4B92-A8CE-3407337F771A}" destId="{94DDE986-2726-4A3C-AE82-4F96B7702466}" srcOrd="0" destOrd="0" presId="urn:microsoft.com/office/officeart/2018/2/layout/IconCircleList"/>
    <dgm:cxn modelId="{4C05039E-49AE-494B-ADCC-20437E01E883}" type="presOf" srcId="{9802FC0B-592C-40E1-863F-CC7D0F6AAA24}" destId="{6537216D-F1BD-4699-8A53-20317F24591A}" srcOrd="0" destOrd="0" presId="urn:microsoft.com/office/officeart/2018/2/layout/IconCircleList"/>
    <dgm:cxn modelId="{3463D8F5-1322-4367-B2DB-0EB6107D97C2}" srcId="{7702FCCC-7D7C-4690-B058-D3590D75B3A6}" destId="{55DE6F40-F084-4643-AD1D-E7A9C464F80D}" srcOrd="0" destOrd="0" parTransId="{215B1432-5269-4D4E-8555-F2767FEECFCE}" sibTransId="{9802FC0B-592C-40E1-863F-CC7D0F6AAA24}"/>
    <dgm:cxn modelId="{6D9B00FA-3C16-4BB4-B51D-7B09B29555D0}" type="presOf" srcId="{0A3DD13F-9B54-4CB4-ACF9-DB07BBF36BEF}" destId="{D29408D6-268A-4EF3-9B58-B651B43058B7}" srcOrd="0" destOrd="0" presId="urn:microsoft.com/office/officeart/2018/2/layout/IconCircleList"/>
    <dgm:cxn modelId="{03092063-3D39-4802-91C5-FFFBA8B37B02}" type="presParOf" srcId="{B697C36A-E17A-407D-AC54-9E316CF5335E}" destId="{0FBC6882-E138-4FA8-8CF7-F0EDD1F77AB9}" srcOrd="0" destOrd="0" presId="urn:microsoft.com/office/officeart/2018/2/layout/IconCircleList"/>
    <dgm:cxn modelId="{8AE89F11-125B-4F15-A4EF-F4A4755BEF68}" type="presParOf" srcId="{0FBC6882-E138-4FA8-8CF7-F0EDD1F77AB9}" destId="{749C7CFB-5DBD-4787-A31C-89E43005B5E4}" srcOrd="0" destOrd="0" presId="urn:microsoft.com/office/officeart/2018/2/layout/IconCircleList"/>
    <dgm:cxn modelId="{5E28DCED-FB12-410A-8003-B02C0B154E99}" type="presParOf" srcId="{749C7CFB-5DBD-4787-A31C-89E43005B5E4}" destId="{3A52DA1B-A49B-48C4-BFD7-9BAC0DCF60A2}" srcOrd="0" destOrd="0" presId="urn:microsoft.com/office/officeart/2018/2/layout/IconCircleList"/>
    <dgm:cxn modelId="{7CC10B88-77F3-4809-B044-B22EE108A921}" type="presParOf" srcId="{749C7CFB-5DBD-4787-A31C-89E43005B5E4}" destId="{53BB90B7-ADA8-40A4-91FF-BFA166AB1E56}" srcOrd="1" destOrd="0" presId="urn:microsoft.com/office/officeart/2018/2/layout/IconCircleList"/>
    <dgm:cxn modelId="{8ADDC74E-7C5F-4D40-A387-DCE6D146312B}" type="presParOf" srcId="{749C7CFB-5DBD-4787-A31C-89E43005B5E4}" destId="{82F12277-49F0-4534-AC90-B4AFEAAD5756}" srcOrd="2" destOrd="0" presId="urn:microsoft.com/office/officeart/2018/2/layout/IconCircleList"/>
    <dgm:cxn modelId="{3A3877FB-E0BF-4C66-B1FB-97A3B3FF6E4B}" type="presParOf" srcId="{749C7CFB-5DBD-4787-A31C-89E43005B5E4}" destId="{A2E37DB7-3143-4A1C-BB23-9142BBFA8B74}" srcOrd="3" destOrd="0" presId="urn:microsoft.com/office/officeart/2018/2/layout/IconCircleList"/>
    <dgm:cxn modelId="{57360747-15AB-4345-A1AE-5F8D77572AA3}" type="presParOf" srcId="{0FBC6882-E138-4FA8-8CF7-F0EDD1F77AB9}" destId="{6537216D-F1BD-4699-8A53-20317F24591A}" srcOrd="1" destOrd="0" presId="urn:microsoft.com/office/officeart/2018/2/layout/IconCircleList"/>
    <dgm:cxn modelId="{7D67F1E8-1269-4D33-BE5F-FD506AE60038}" type="presParOf" srcId="{0FBC6882-E138-4FA8-8CF7-F0EDD1F77AB9}" destId="{386EC0D9-C399-4A2F-82F9-BB35C01B02DA}" srcOrd="2" destOrd="0" presId="urn:microsoft.com/office/officeart/2018/2/layout/IconCircleList"/>
    <dgm:cxn modelId="{A28D89EC-A5DD-4E23-9ECB-C11AEF371376}" type="presParOf" srcId="{386EC0D9-C399-4A2F-82F9-BB35C01B02DA}" destId="{3327F9E0-1568-4F0D-9FFE-FB944D7D91F0}" srcOrd="0" destOrd="0" presId="urn:microsoft.com/office/officeart/2018/2/layout/IconCircleList"/>
    <dgm:cxn modelId="{AEFEC066-19C3-4637-9D66-C4C7D2D2E7D9}" type="presParOf" srcId="{386EC0D9-C399-4A2F-82F9-BB35C01B02DA}" destId="{08357930-E675-4C3F-9D97-D94D6FF23BA2}" srcOrd="1" destOrd="0" presId="urn:microsoft.com/office/officeart/2018/2/layout/IconCircleList"/>
    <dgm:cxn modelId="{C7246A3A-9659-469E-BFBC-D896AFE2DB00}" type="presParOf" srcId="{386EC0D9-C399-4A2F-82F9-BB35C01B02DA}" destId="{C3D992BA-65FD-480C-BF12-5DAC6E2CF501}" srcOrd="2" destOrd="0" presId="urn:microsoft.com/office/officeart/2018/2/layout/IconCircleList"/>
    <dgm:cxn modelId="{10F03BEE-6C66-4A5C-AC93-4791D922700A}" type="presParOf" srcId="{386EC0D9-C399-4A2F-82F9-BB35C01B02DA}" destId="{A6222284-6EDE-4C62-8671-6E7D953B8229}" srcOrd="3" destOrd="0" presId="urn:microsoft.com/office/officeart/2018/2/layout/IconCircleList"/>
    <dgm:cxn modelId="{5BD581BD-E06E-46A4-B82C-34D873691277}" type="presParOf" srcId="{0FBC6882-E138-4FA8-8CF7-F0EDD1F77AB9}" destId="{94DDE986-2726-4A3C-AE82-4F96B7702466}" srcOrd="3" destOrd="0" presId="urn:microsoft.com/office/officeart/2018/2/layout/IconCircleList"/>
    <dgm:cxn modelId="{2D6CB1D8-B126-4D54-B15A-ABE2D86AC79B}" type="presParOf" srcId="{0FBC6882-E138-4FA8-8CF7-F0EDD1F77AB9}" destId="{CDDDE2BB-603E-425D-96DE-60E82667D59F}" srcOrd="4" destOrd="0" presId="urn:microsoft.com/office/officeart/2018/2/layout/IconCircleList"/>
    <dgm:cxn modelId="{72F1AF87-EF87-493B-A29D-3B4731F794B2}" type="presParOf" srcId="{CDDDE2BB-603E-425D-96DE-60E82667D59F}" destId="{CEC8EF22-6A3B-45AA-89B8-B041E8D875ED}" srcOrd="0" destOrd="0" presId="urn:microsoft.com/office/officeart/2018/2/layout/IconCircleList"/>
    <dgm:cxn modelId="{294C4B22-246D-4A89-8B21-3AB59E993420}" type="presParOf" srcId="{CDDDE2BB-603E-425D-96DE-60E82667D59F}" destId="{DECE1659-D543-4976-BBFD-3EF6AEAEAF10}" srcOrd="1" destOrd="0" presId="urn:microsoft.com/office/officeart/2018/2/layout/IconCircleList"/>
    <dgm:cxn modelId="{A965906D-0AC2-469A-A79A-5931B37C992A}" type="presParOf" srcId="{CDDDE2BB-603E-425D-96DE-60E82667D59F}" destId="{EAABB3B1-9F33-41BB-B880-0B88730C6F05}" srcOrd="2" destOrd="0" presId="urn:microsoft.com/office/officeart/2018/2/layout/IconCircleList"/>
    <dgm:cxn modelId="{947C6AD0-7256-4070-BD03-0A63B9A502E3}" type="presParOf" srcId="{CDDDE2BB-603E-425D-96DE-60E82667D59F}" destId="{E44B3AAC-C9FE-4495-93F6-C5578D49B8A0}" srcOrd="3" destOrd="0" presId="urn:microsoft.com/office/officeart/2018/2/layout/IconCircleList"/>
    <dgm:cxn modelId="{E454F470-D461-4E04-B6E3-54A6C29AED9A}" type="presParOf" srcId="{0FBC6882-E138-4FA8-8CF7-F0EDD1F77AB9}" destId="{D29408D6-268A-4EF3-9B58-B651B43058B7}" srcOrd="5" destOrd="0" presId="urn:microsoft.com/office/officeart/2018/2/layout/IconCircleList"/>
    <dgm:cxn modelId="{8F5E2204-15B6-4F0D-BD65-A6299AFB3517}" type="presParOf" srcId="{0FBC6882-E138-4FA8-8CF7-F0EDD1F77AB9}" destId="{28F67B9C-D7A8-4913-AFED-1A9CC9E2D6DB}" srcOrd="6" destOrd="0" presId="urn:microsoft.com/office/officeart/2018/2/layout/IconCircleList"/>
    <dgm:cxn modelId="{6534FAF7-B3C0-4CFE-8332-DBBB75623B29}" type="presParOf" srcId="{28F67B9C-D7A8-4913-AFED-1A9CC9E2D6DB}" destId="{C15B88E3-B13C-4F19-9E41-E5E821D2CFB2}" srcOrd="0" destOrd="0" presId="urn:microsoft.com/office/officeart/2018/2/layout/IconCircleList"/>
    <dgm:cxn modelId="{C1BEBCCE-AEEA-4A57-ADFE-D222186893FB}" type="presParOf" srcId="{28F67B9C-D7A8-4913-AFED-1A9CC9E2D6DB}" destId="{4DBFD7C5-D070-4538-9EA3-12C9F70A772C}" srcOrd="1" destOrd="0" presId="urn:microsoft.com/office/officeart/2018/2/layout/IconCircleList"/>
    <dgm:cxn modelId="{C5D2DEBC-6090-4A52-A2D9-E0A8E7D455E7}" type="presParOf" srcId="{28F67B9C-D7A8-4913-AFED-1A9CC9E2D6DB}" destId="{34638126-C0B2-4769-8356-B56A70776CA8}" srcOrd="2" destOrd="0" presId="urn:microsoft.com/office/officeart/2018/2/layout/IconCircleList"/>
    <dgm:cxn modelId="{C1F5CD64-2B4D-4805-977F-9909A1E4ADEF}" type="presParOf" srcId="{28F67B9C-D7A8-4913-AFED-1A9CC9E2D6DB}" destId="{223133F0-97E4-4447-B00E-AC0F3BE1D1C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2DA1B-A49B-48C4-BFD7-9BAC0DCF60A2}">
      <dsp:nvSpPr>
        <dsp:cNvPr id="0" name=""/>
        <dsp:cNvSpPr/>
      </dsp:nvSpPr>
      <dsp:spPr>
        <a:xfrm>
          <a:off x="9623" y="1215966"/>
          <a:ext cx="720303" cy="720303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BB90B7-ADA8-40A4-91FF-BFA166AB1E56}">
      <dsp:nvSpPr>
        <dsp:cNvPr id="0" name=""/>
        <dsp:cNvSpPr/>
      </dsp:nvSpPr>
      <dsp:spPr>
        <a:xfrm>
          <a:off x="160887" y="1367230"/>
          <a:ext cx="417776" cy="4177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37DB7-3143-4A1C-BB23-9142BBFA8B74}">
      <dsp:nvSpPr>
        <dsp:cNvPr id="0" name=""/>
        <dsp:cNvSpPr/>
      </dsp:nvSpPr>
      <dsp:spPr>
        <a:xfrm>
          <a:off x="884278" y="1215966"/>
          <a:ext cx="1697859" cy="720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Physical characteristics</a:t>
          </a:r>
        </a:p>
      </dsp:txBody>
      <dsp:txXfrm>
        <a:off x="884278" y="1215966"/>
        <a:ext cx="1697859" cy="720303"/>
      </dsp:txXfrm>
    </dsp:sp>
    <dsp:sp modelId="{3327F9E0-1568-4F0D-9FFE-FB944D7D91F0}">
      <dsp:nvSpPr>
        <dsp:cNvPr id="0" name=""/>
        <dsp:cNvSpPr/>
      </dsp:nvSpPr>
      <dsp:spPr>
        <a:xfrm>
          <a:off x="2877976" y="1215966"/>
          <a:ext cx="720303" cy="720303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57930-E675-4C3F-9D97-D94D6FF23BA2}">
      <dsp:nvSpPr>
        <dsp:cNvPr id="0" name=""/>
        <dsp:cNvSpPr/>
      </dsp:nvSpPr>
      <dsp:spPr>
        <a:xfrm>
          <a:off x="3029240" y="1367230"/>
          <a:ext cx="417776" cy="4177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22284-6EDE-4C62-8671-6E7D953B8229}">
      <dsp:nvSpPr>
        <dsp:cNvPr id="0" name=""/>
        <dsp:cNvSpPr/>
      </dsp:nvSpPr>
      <dsp:spPr>
        <a:xfrm>
          <a:off x="3752631" y="1215966"/>
          <a:ext cx="1697859" cy="720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Logical architecture</a:t>
          </a:r>
        </a:p>
      </dsp:txBody>
      <dsp:txXfrm>
        <a:off x="3752631" y="1215966"/>
        <a:ext cx="1697859" cy="720303"/>
      </dsp:txXfrm>
    </dsp:sp>
    <dsp:sp modelId="{CEC8EF22-6A3B-45AA-89B8-B041E8D875ED}">
      <dsp:nvSpPr>
        <dsp:cNvPr id="0" name=""/>
        <dsp:cNvSpPr/>
      </dsp:nvSpPr>
      <dsp:spPr>
        <a:xfrm>
          <a:off x="9623" y="2729442"/>
          <a:ext cx="720303" cy="720303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E1659-D543-4976-BBFD-3EF6AEAEAF10}">
      <dsp:nvSpPr>
        <dsp:cNvPr id="0" name=""/>
        <dsp:cNvSpPr/>
      </dsp:nvSpPr>
      <dsp:spPr>
        <a:xfrm>
          <a:off x="160887" y="2880705"/>
          <a:ext cx="417776" cy="4177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B3AAC-C9FE-4495-93F6-C5578D49B8A0}">
      <dsp:nvSpPr>
        <dsp:cNvPr id="0" name=""/>
        <dsp:cNvSpPr/>
      </dsp:nvSpPr>
      <dsp:spPr>
        <a:xfrm>
          <a:off x="884278" y="2729442"/>
          <a:ext cx="1697859" cy="720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Performance</a:t>
          </a:r>
        </a:p>
      </dsp:txBody>
      <dsp:txXfrm>
        <a:off x="884278" y="2729442"/>
        <a:ext cx="1697859" cy="720303"/>
      </dsp:txXfrm>
    </dsp:sp>
    <dsp:sp modelId="{C15B88E3-B13C-4F19-9E41-E5E821D2CFB2}">
      <dsp:nvSpPr>
        <dsp:cNvPr id="0" name=""/>
        <dsp:cNvSpPr/>
      </dsp:nvSpPr>
      <dsp:spPr>
        <a:xfrm>
          <a:off x="2877976" y="2729442"/>
          <a:ext cx="720303" cy="720303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FD7C5-D070-4538-9EA3-12C9F70A772C}">
      <dsp:nvSpPr>
        <dsp:cNvPr id="0" name=""/>
        <dsp:cNvSpPr/>
      </dsp:nvSpPr>
      <dsp:spPr>
        <a:xfrm>
          <a:off x="3029240" y="2880705"/>
          <a:ext cx="417776" cy="4177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133F0-97E4-4447-B00E-AC0F3BE1D1C8}">
      <dsp:nvSpPr>
        <dsp:cNvPr id="0" name=""/>
        <dsp:cNvSpPr/>
      </dsp:nvSpPr>
      <dsp:spPr>
        <a:xfrm>
          <a:off x="3752631" y="2729442"/>
          <a:ext cx="1697859" cy="720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Diagnostics</a:t>
          </a:r>
        </a:p>
      </dsp:txBody>
      <dsp:txXfrm>
        <a:off x="3752631" y="2729442"/>
        <a:ext cx="1697859" cy="7203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8/6/2019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8/6/2019 10:47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217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8/6/2019 10:44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858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0A81FC-6C97-4FA9-9A3C-C5A2014332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906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8/6/2019 10:45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316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FAFC13-A57C-499C-80A0-F24F23E8F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3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785" y="6361483"/>
            <a:ext cx="464344" cy="400188"/>
          </a:xfrm>
          <a:prstGeom prst="roundRect">
            <a:avLst>
              <a:gd name="adj" fmla="val 9526"/>
            </a:avLst>
          </a:prstGeom>
          <a:noFill/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A34272-F1C8-4BAD-ACD1-8B06864A6DEF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365041" y="6445743"/>
            <a:ext cx="1219306" cy="2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microsoft.com/office/2007/relationships/hdphoto" Target="../media/hdphoto4.wdp"/><Relationship Id="rId3" Type="http://schemas.openxmlformats.org/officeDocument/2006/relationships/image" Target="../media/image36.jpeg"/><Relationship Id="rId7" Type="http://schemas.microsoft.com/office/2007/relationships/hdphoto" Target="../media/hdphoto3.wdp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jpeg"/><Relationship Id="rId10" Type="http://schemas.openxmlformats.org/officeDocument/2006/relationships/image" Target="../media/image42.png"/><Relationship Id="rId4" Type="http://schemas.openxmlformats.org/officeDocument/2006/relationships/image" Target="../media/image37.jpe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3.svg"/><Relationship Id="rId7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59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slide" Target="slide5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11" Type="http://schemas.openxmlformats.org/officeDocument/2006/relationships/slide" Target="slide40.xml"/><Relationship Id="rId5" Type="http://schemas.openxmlformats.org/officeDocument/2006/relationships/image" Target="../media/image26.png"/><Relationship Id="rId10" Type="http://schemas.openxmlformats.org/officeDocument/2006/relationships/slide" Target="slide23.xml"/><Relationship Id="rId4" Type="http://schemas.openxmlformats.org/officeDocument/2006/relationships/image" Target="../media/image25.png"/><Relationship Id="rId9" Type="http://schemas.openxmlformats.org/officeDocument/2006/relationships/slide" Target="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eobrava.wordpress.com/2014/12/09/how-the-worldwide-ict-market-will-reach-3-8-trillion-in-2015/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6.png"/><Relationship Id="rId4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sv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8.jpe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59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slide" Target="slide5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11" Type="http://schemas.openxmlformats.org/officeDocument/2006/relationships/slide" Target="slide40.xml"/><Relationship Id="rId5" Type="http://schemas.openxmlformats.org/officeDocument/2006/relationships/image" Target="../media/image26.png"/><Relationship Id="rId10" Type="http://schemas.openxmlformats.org/officeDocument/2006/relationships/slide" Target="slide23.xml"/><Relationship Id="rId4" Type="http://schemas.openxmlformats.org/officeDocument/2006/relationships/image" Target="../media/image25.png"/><Relationship Id="rId9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storically_informed_performance" TargetMode="External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59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slide" Target="slide5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11" Type="http://schemas.openxmlformats.org/officeDocument/2006/relationships/slide" Target="slide40.xml"/><Relationship Id="rId5" Type="http://schemas.openxmlformats.org/officeDocument/2006/relationships/image" Target="../media/image26.png"/><Relationship Id="rId10" Type="http://schemas.openxmlformats.org/officeDocument/2006/relationships/slide" Target="slide23.xml"/><Relationship Id="rId4" Type="http://schemas.openxmlformats.org/officeDocument/2006/relationships/image" Target="../media/image25.png"/><Relationship Id="rId9" Type="http://schemas.openxmlformats.org/officeDocument/2006/relationships/slide" Target="slide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ymbiosisonlinepublishing.com/palliative-medicine-care/palliative-medicine-care47.php" TargetMode="External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59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slide" Target="slide5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11" Type="http://schemas.openxmlformats.org/officeDocument/2006/relationships/slide" Target="slide40.xml"/><Relationship Id="rId5" Type="http://schemas.openxmlformats.org/officeDocument/2006/relationships/image" Target="../media/image26.png"/><Relationship Id="rId10" Type="http://schemas.openxmlformats.org/officeDocument/2006/relationships/slide" Target="slide23.xml"/><Relationship Id="rId4" Type="http://schemas.openxmlformats.org/officeDocument/2006/relationships/image" Target="../media/image25.png"/><Relationship Id="rId9" Type="http://schemas.openxmlformats.org/officeDocument/2006/relationships/slide" Target="slide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Galleria_di_base_del_San_Gottardo" TargetMode="External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59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slide" Target="slide5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11" Type="http://schemas.openxmlformats.org/officeDocument/2006/relationships/slide" Target="slide40.xml"/><Relationship Id="rId5" Type="http://schemas.openxmlformats.org/officeDocument/2006/relationships/image" Target="../media/image26.png"/><Relationship Id="rId10" Type="http://schemas.openxmlformats.org/officeDocument/2006/relationships/slide" Target="slide23.xml"/><Relationship Id="rId4" Type="http://schemas.openxmlformats.org/officeDocument/2006/relationships/image" Target="../media/image25.png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69FF340-CF98-4D41-B8E9-E88BEF5794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0655455" cy="6858000"/>
          </a:xfrm>
          <a:blipFill dpi="0" rotWithShape="1">
            <a:blip r:embed="rId2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0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C1F905-2FAC-49F7-95D4-2458CA9A1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5575" y="4793501"/>
            <a:ext cx="6389625" cy="1993506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Advanced  Azure 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App Services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6D0107-BD79-4806-90CC-A9E9312E9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3346" y="5834976"/>
            <a:ext cx="4000500" cy="75893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K. Scott Allen</a:t>
            </a:r>
          </a:p>
          <a:p>
            <a:pPr algn="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@OdeToCode</a:t>
            </a:r>
          </a:p>
        </p:txBody>
      </p:sp>
      <p:pic>
        <p:nvPicPr>
          <p:cNvPr id="19" name="Picture 18" descr="A black sign with white letters&#10;&#10;Description automatically generated">
            <a:extLst>
              <a:ext uri="{FF2B5EF4-FFF2-40B4-BE49-F238E27FC236}">
                <a16:creationId xmlns:a16="http://schemas.microsoft.com/office/drawing/2014/main" id="{897F4BFC-F5E1-4A1E-A56B-079138E5196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38983">
            <a:off x="8849374" y="2726727"/>
            <a:ext cx="1331224" cy="36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4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6F5DDB-8F03-422C-915A-4C838C08B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" y="486"/>
            <a:ext cx="12196259" cy="68570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95A4BE-40DF-44CF-BA21-2F8D22A98269}"/>
              </a:ext>
            </a:extLst>
          </p:cNvPr>
          <p:cNvSpPr/>
          <p:nvPr/>
        </p:nvSpPr>
        <p:spPr bwMode="auto">
          <a:xfrm>
            <a:off x="1" y="486"/>
            <a:ext cx="12192000" cy="353358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8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C88AC2-8240-4BE6-9C48-9BC9BCFC1E60}"/>
              </a:ext>
            </a:extLst>
          </p:cNvPr>
          <p:cNvSpPr txBox="1"/>
          <p:nvPr/>
        </p:nvSpPr>
        <p:spPr>
          <a:xfrm>
            <a:off x="229319" y="552934"/>
            <a:ext cx="2278237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b="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Project Natick</a:t>
            </a:r>
          </a:p>
        </p:txBody>
      </p:sp>
    </p:spTree>
    <p:extLst>
      <p:ext uri="{BB962C8B-B14F-4D97-AF65-F5344CB8AC3E}">
        <p14:creationId xmlns:p14="http://schemas.microsoft.com/office/powerpoint/2010/main" val="205559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FE852-76B9-4372-9360-6D2B533A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DD1720-46D8-46AE-B1E3-BBC018F9A7B8}"/>
              </a:ext>
            </a:extLst>
          </p:cNvPr>
          <p:cNvSpPr txBox="1"/>
          <p:nvPr/>
        </p:nvSpPr>
        <p:spPr>
          <a:xfrm>
            <a:off x="229318" y="552934"/>
            <a:ext cx="1938466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b="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Quincy, WA</a:t>
            </a:r>
          </a:p>
        </p:txBody>
      </p:sp>
    </p:spTree>
    <p:extLst>
      <p:ext uri="{BB962C8B-B14F-4D97-AF65-F5344CB8AC3E}">
        <p14:creationId xmlns:p14="http://schemas.microsoft.com/office/powerpoint/2010/main" val="525433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18F023-9D4E-4827-B5B0-354615F18B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23"/>
          <a:stretch/>
        </p:blipFill>
        <p:spPr>
          <a:xfrm>
            <a:off x="865" y="487"/>
            <a:ext cx="12190271" cy="6857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333C0-A274-4758-B7EB-C23DB326A4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50" y="341790"/>
            <a:ext cx="4996592" cy="3616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Natick-ShortClips-9">
            <a:hlinkClick r:id="" action="ppaction://media"/>
            <a:extLst>
              <a:ext uri="{FF2B5EF4-FFF2-40B4-BE49-F238E27FC236}">
                <a16:creationId xmlns:a16="http://schemas.microsoft.com/office/drawing/2014/main" id="{09E64E60-F6EE-4C2B-9649-3EF270A965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13773" y="1397290"/>
            <a:ext cx="4996592" cy="3616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picture containing green, outdoor, grass&#10;&#10;Description generated with very high confidence">
            <a:extLst>
              <a:ext uri="{FF2B5EF4-FFF2-40B4-BE49-F238E27FC236}">
                <a16:creationId xmlns:a16="http://schemas.microsoft.com/office/drawing/2014/main" id="{E9753008-24A4-4091-8DE2-65826030BB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991" y="2573144"/>
            <a:ext cx="4996592" cy="36165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369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0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71CEB5-5133-4C84-9651-129540EF3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87"/>
            <a:ext cx="12192000" cy="68570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441185-26B0-4357-BAF0-C46B77AE973B}"/>
              </a:ext>
            </a:extLst>
          </p:cNvPr>
          <p:cNvSpPr/>
          <p:nvPr/>
        </p:nvSpPr>
        <p:spPr bwMode="auto">
          <a:xfrm>
            <a:off x="1" y="486"/>
            <a:ext cx="12192000" cy="538897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8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33C15-100B-4F33-8DED-0F05FC12E4E3}"/>
              </a:ext>
            </a:extLst>
          </p:cNvPr>
          <p:cNvSpPr txBox="1"/>
          <p:nvPr/>
        </p:nvSpPr>
        <p:spPr>
          <a:xfrm>
            <a:off x="229318" y="552934"/>
            <a:ext cx="2330522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b="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Cheyenne, WY</a:t>
            </a:r>
          </a:p>
        </p:txBody>
      </p:sp>
    </p:spTree>
    <p:extLst>
      <p:ext uri="{BB962C8B-B14F-4D97-AF65-F5344CB8AC3E}">
        <p14:creationId xmlns:p14="http://schemas.microsoft.com/office/powerpoint/2010/main" val="292913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>
            <a:extLst>
              <a:ext uri="{FF2B5EF4-FFF2-40B4-BE49-F238E27FC236}">
                <a16:creationId xmlns:a16="http://schemas.microsoft.com/office/drawing/2014/main" id="{4292413C-4F9A-46A9-B398-67F438450CCC}"/>
              </a:ext>
            </a:extLst>
          </p:cNvPr>
          <p:cNvSpPr/>
          <p:nvPr/>
        </p:nvSpPr>
        <p:spPr bwMode="auto">
          <a:xfrm>
            <a:off x="1" y="1401012"/>
            <a:ext cx="12192000" cy="50166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6097536" y="4062355"/>
            <a:ext cx="2056373" cy="9035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30498" y="4042253"/>
            <a:ext cx="1891131" cy="1109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211" y="3186361"/>
            <a:ext cx="1113833" cy="2355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F40F4D-6182-418F-9329-7563D584C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778" b="89993" l="9989" r="89984">
                        <a14:foregroundMark x1="31090" y1="89370" x2="64129" y2="88996"/>
                        <a14:foregroundMark x1="64129" y1="88996" x2="64129" y2="88996"/>
                        <a14:foregroundMark x1="46661" y1="10381" x2="74332" y2="11645"/>
                        <a14:foregroundMark x1="46394" y1="8600" x2="58413" y2="8903"/>
                        <a14:foregroundMark x1="58413" y1="8903" x2="74065" y2="8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9659" y="3272035"/>
            <a:ext cx="1650392" cy="24755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390" y="4743475"/>
            <a:ext cx="826575" cy="771141"/>
          </a:xfrm>
          <a:prstGeom prst="rect">
            <a:avLst/>
          </a:prstGeom>
        </p:spPr>
      </p:pic>
      <p:pic>
        <p:nvPicPr>
          <p:cNvPr id="22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7029" y="4568223"/>
            <a:ext cx="1359040" cy="58918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1670" y="3965353"/>
            <a:ext cx="2065497" cy="108846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02605" y="4277242"/>
            <a:ext cx="1717630" cy="8125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821" b="93417" l="9705" r="90717">
                        <a14:foregroundMark x1="41350" y1="9404" x2="68354" y2="27586"/>
                        <a14:foregroundMark x1="68354" y1="27586" x2="69620" y2="30721"/>
                        <a14:foregroundMark x1="45992" y1="5643" x2="68354" y2="5016"/>
                        <a14:foregroundMark x1="20675" y1="70219" x2="43882" y2="92163"/>
                        <a14:foregroundMark x1="43882" y1="92163" x2="78059" y2="93103"/>
                        <a14:foregroundMark x1="78059" y1="93103" x2="83122" y2="91850"/>
                        <a14:foregroundMark x1="67932" y1="90282" x2="91561" y2="87774"/>
                        <a14:foregroundMark x1="12658" y1="71473" x2="25316" y2="92790"/>
                        <a14:foregroundMark x1="13924" y1="90282" x2="38397" y2="92790"/>
                        <a14:foregroundMark x1="43038" y1="93730" x2="25316" y2="93730"/>
                        <a14:foregroundMark x1="23207" y1="23197" x2="15190" y2="52978"/>
                        <a14:foregroundMark x1="41772" y1="72414" x2="54008" y2="71473"/>
                        <a14:foregroundMark x1="31224" y1="5016" x2="31224" y2="20690"/>
                        <a14:foregroundMark x1="48523" y1="2821" x2="48523" y2="28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6048" y="3975493"/>
            <a:ext cx="1164080" cy="1566841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Azure server generations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18841" y="5469780"/>
          <a:ext cx="1210941" cy="127445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53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7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Gen 2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065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Processor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2 x 6 Core 2.1 GHz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065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Memory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32 </a:t>
                      </a:r>
                      <a:r>
                        <a:rPr lang="en-US" sz="500" err="1">
                          <a:solidFill>
                            <a:schemeClr val="bg1"/>
                          </a:solidFill>
                        </a:rPr>
                        <a:t>GiB</a:t>
                      </a:r>
                      <a:endParaRPr lang="en-US" sz="5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822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Hard Drive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6 x 500 GB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065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SSD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065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NIC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1 Gb/s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344804" y="5469780"/>
          <a:ext cx="1305171" cy="127445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62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7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Gen 3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065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Processor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2 x 8 Core 2.1 GHz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065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Memory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128 </a:t>
                      </a:r>
                      <a:r>
                        <a:rPr lang="en-US" sz="500" err="1">
                          <a:solidFill>
                            <a:schemeClr val="bg1"/>
                          </a:solidFill>
                        </a:rPr>
                        <a:t>GiB</a:t>
                      </a:r>
                      <a:endParaRPr lang="en-US" sz="5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822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Hard Drive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1 x 4 TB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065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SSD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5 x 480 GB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065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NIC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10 Gb/s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2664997" y="5469778"/>
          <a:ext cx="1229843" cy="127445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55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56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HPC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043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Processor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2 x 12 Core 2.4 GHz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043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Memory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128 </a:t>
                      </a:r>
                      <a:r>
                        <a:rPr lang="en-US" sz="500" err="1">
                          <a:solidFill>
                            <a:schemeClr val="bg1"/>
                          </a:solidFill>
                        </a:rPr>
                        <a:t>GiB</a:t>
                      </a:r>
                      <a:endParaRPr lang="en-US" sz="5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81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Hard Drive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5 x 1 TB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043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SSD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81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NIC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10 Gb/s IP,</a:t>
                      </a:r>
                      <a:r>
                        <a:rPr lang="en-US" sz="500" baseline="0" dirty="0">
                          <a:solidFill>
                            <a:schemeClr val="bg1"/>
                          </a:solidFill>
                        </a:rPr>
                        <a:t> 40 Gb/s IB</a:t>
                      </a:r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3909862" y="5469779"/>
          <a:ext cx="1262747" cy="127445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4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37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Gen 4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065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Processor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2 x 12 Core 2.4 GHz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065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Memory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192 </a:t>
                      </a:r>
                      <a:r>
                        <a:rPr lang="en-US" sz="500" err="1">
                          <a:solidFill>
                            <a:schemeClr val="bg1"/>
                          </a:solidFill>
                        </a:rPr>
                        <a:t>GiB</a:t>
                      </a:r>
                      <a:endParaRPr lang="en-US" sz="5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823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Hard Drive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4 x 2</a:t>
                      </a:r>
                      <a:r>
                        <a:rPr lang="en-US" sz="500" baseline="0">
                          <a:solidFill>
                            <a:schemeClr val="bg1"/>
                          </a:solidFill>
                        </a:rPr>
                        <a:t> TB</a:t>
                      </a:r>
                      <a:endParaRPr lang="en-US" sz="5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065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SSD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4 x 480 GB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065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NIC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40 Gb/s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7" name="Table 76"/>
          <p:cNvGraphicFramePr>
            <a:graphicFrameLocks noGrp="1"/>
          </p:cNvGraphicFramePr>
          <p:nvPr/>
        </p:nvGraphicFramePr>
        <p:xfrm>
          <a:off x="5187630" y="5469779"/>
          <a:ext cx="1257781" cy="127445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1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09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Godzilla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596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Processor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2 x 16 Core 2.0 GHz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614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Memory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512 </a:t>
                      </a:r>
                      <a:r>
                        <a:rPr lang="en-US" sz="500" err="1">
                          <a:solidFill>
                            <a:schemeClr val="bg1"/>
                          </a:solidFill>
                        </a:rPr>
                        <a:t>GiB</a:t>
                      </a:r>
                      <a:endParaRPr lang="en-US" sz="5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22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Hard Drive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614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SSD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9 x 800 GB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14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NIC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40 Gb/s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6" name="Table 85"/>
          <p:cNvGraphicFramePr>
            <a:graphicFrameLocks noGrp="1"/>
          </p:cNvGraphicFramePr>
          <p:nvPr/>
        </p:nvGraphicFramePr>
        <p:xfrm>
          <a:off x="6460433" y="5469779"/>
          <a:ext cx="1337407" cy="127445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7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09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Gen 5.1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595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Processor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2 x 20 Core 2.3 GHz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614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Memory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256 </a:t>
                      </a:r>
                      <a:r>
                        <a:rPr lang="en-US" sz="500" dirty="0" err="1">
                          <a:solidFill>
                            <a:schemeClr val="bg1"/>
                          </a:solidFill>
                        </a:rPr>
                        <a:t>GiB</a:t>
                      </a:r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614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Hard Drive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22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SSD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6 x 960 GB </a:t>
                      </a:r>
                      <a:r>
                        <a:rPr lang="en-US" sz="500" err="1">
                          <a:solidFill>
                            <a:schemeClr val="bg1"/>
                          </a:solidFill>
                        </a:rPr>
                        <a:t>PCIe</a:t>
                      </a:r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 Flash and 1 x 960 GB SATA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14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NIC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40 Gb/s + FPGA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7812861" y="5469777"/>
          <a:ext cx="1340347" cy="129184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8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2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09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GPU Gen 5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129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Processor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2 x 8 Core 2.6 GHz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129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Memory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256 </a:t>
                      </a:r>
                      <a:r>
                        <a:rPr lang="en-US" sz="500" err="1">
                          <a:solidFill>
                            <a:schemeClr val="bg1"/>
                          </a:solidFill>
                        </a:rPr>
                        <a:t>GiB</a:t>
                      </a:r>
                      <a:endParaRPr lang="en-US" sz="5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129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Hard Drive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1 x 2 TB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129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SSD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1 x 960 GB SATA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129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NIC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40 Gb/s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129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GPU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2 x 2 Compute</a:t>
                      </a:r>
                      <a:r>
                        <a:rPr lang="en-US" sz="500" baseline="0" dirty="0">
                          <a:solidFill>
                            <a:schemeClr val="bg1"/>
                          </a:solidFill>
                        </a:rPr>
                        <a:t> GPU</a:t>
                      </a:r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190860"/>
                  </a:ext>
                </a:extLst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/>
        </p:nvGraphicFramePr>
        <p:xfrm>
          <a:off x="9168231" y="5469779"/>
          <a:ext cx="1347738" cy="127445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1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09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Beast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595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Processor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4 x 18 Core 2.5 GHz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614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Memory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4096 </a:t>
                      </a:r>
                      <a:r>
                        <a:rPr lang="en-US" sz="500" err="1">
                          <a:solidFill>
                            <a:schemeClr val="bg1"/>
                          </a:solidFill>
                        </a:rPr>
                        <a:t>GiB</a:t>
                      </a:r>
                      <a:endParaRPr lang="en-US" sz="5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614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Hard Drive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22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SSD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4 x 1920 GB NVMe</a:t>
                      </a:r>
                      <a:r>
                        <a:rPr lang="en-US" sz="500" baseline="0">
                          <a:solidFill>
                            <a:schemeClr val="bg1"/>
                          </a:solidFill>
                        </a:rPr>
                        <a:t> and 1 x 960 GB SATA</a:t>
                      </a:r>
                      <a:endParaRPr lang="en-US" sz="5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14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NIC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40 Gb/s</a:t>
                      </a: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3" name="Table 172">
            <a:extLst>
              <a:ext uri="{FF2B5EF4-FFF2-40B4-BE49-F238E27FC236}">
                <a16:creationId xmlns:a16="http://schemas.microsoft.com/office/drawing/2014/main" id="{23520630-08D9-4C5B-AD87-E563808F34FA}"/>
              </a:ext>
            </a:extLst>
          </p:cNvPr>
          <p:cNvGraphicFramePr>
            <a:graphicFrameLocks noGrp="1"/>
          </p:cNvGraphicFramePr>
          <p:nvPr/>
        </p:nvGraphicFramePr>
        <p:xfrm>
          <a:off x="10530987" y="5469779"/>
          <a:ext cx="1347738" cy="127445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1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25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b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Gen 6</a:t>
                      </a:r>
                      <a:endParaRPr lang="en-US" sz="1100" b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1427" marR="91427" marT="45713" marB="45713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30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Processor</a:t>
                      </a:r>
                    </a:p>
                  </a:txBody>
                  <a:tcPr marL="91427" marR="91427" marT="44821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2 x Skylake 24 Core 2.7GHz</a:t>
                      </a:r>
                    </a:p>
                  </a:txBody>
                  <a:tcPr marL="44821" marR="0" marT="44821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767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Memory</a:t>
                      </a:r>
                    </a:p>
                  </a:txBody>
                  <a:tcPr marL="91427" marR="91427" marT="4482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192GiB DDR4</a:t>
                      </a:r>
                    </a:p>
                  </a:txBody>
                  <a:tcPr marL="44821" marR="91427" marT="4482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767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Hard Drive</a:t>
                      </a:r>
                    </a:p>
                  </a:txBody>
                  <a:tcPr marL="91427" marR="91427" marT="4482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 marL="44821" marR="91427" marT="4482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108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SSD</a:t>
                      </a:r>
                    </a:p>
                  </a:txBody>
                  <a:tcPr marL="91427" marR="91427" marT="4482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4 x 9600 GB M.2 SSDs</a:t>
                      </a:r>
                      <a:r>
                        <a:rPr lang="en-US" sz="500" baseline="0" dirty="0">
                          <a:solidFill>
                            <a:schemeClr val="bg1"/>
                          </a:solidFill>
                        </a:rPr>
                        <a:t> and 1 x 960 GB SATA</a:t>
                      </a:r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a:txBody>
                  <a:tcPr marL="44821" marR="91427" marT="4482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767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NIC</a:t>
                      </a:r>
                    </a:p>
                  </a:txBody>
                  <a:tcPr marL="91427" marR="91427" marT="4482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40 Gb/s</a:t>
                      </a:r>
                    </a:p>
                  </a:txBody>
                  <a:tcPr marL="44821" marR="91427" marT="4482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767">
                <a:tc>
                  <a:txBody>
                    <a:bodyPr/>
                    <a:lstStyle/>
                    <a:p>
                      <a:r>
                        <a:rPr lang="en-US" sz="500">
                          <a:solidFill>
                            <a:schemeClr val="bg1"/>
                          </a:solidFill>
                        </a:rPr>
                        <a:t>FPGA</a:t>
                      </a:r>
                    </a:p>
                  </a:txBody>
                  <a:tcPr marL="91427" marR="91427" marT="4482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44821" marR="91427" marT="4482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76197"/>
                  </a:ext>
                </a:extLst>
              </a:tr>
            </a:tbl>
          </a:graphicData>
        </a:graphic>
      </p:graphicFrame>
      <p:grpSp>
        <p:nvGrpSpPr>
          <p:cNvPr id="165" name="Group 164"/>
          <p:cNvGrpSpPr/>
          <p:nvPr/>
        </p:nvGrpSpPr>
        <p:grpSpPr>
          <a:xfrm flipH="1">
            <a:off x="8296767" y="3023269"/>
            <a:ext cx="404929" cy="464846"/>
            <a:chOff x="1053812" y="4701679"/>
            <a:chExt cx="229340" cy="1043314"/>
          </a:xfrm>
          <a:solidFill>
            <a:schemeClr val="accent4">
              <a:lumMod val="75000"/>
            </a:schemeClr>
          </a:solidFill>
        </p:grpSpPr>
        <p:sp>
          <p:nvSpPr>
            <p:cNvPr id="166" name="Rectangle 165"/>
            <p:cNvSpPr/>
            <p:nvPr/>
          </p:nvSpPr>
          <p:spPr bwMode="auto">
            <a:xfrm>
              <a:off x="1053812" y="5483186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1053812" y="5221379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1053812" y="4959573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1053812" y="4701679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 flipH="1">
            <a:off x="5421033" y="2613110"/>
            <a:ext cx="651734" cy="875004"/>
            <a:chOff x="1739638" y="1826416"/>
            <a:chExt cx="229340" cy="3918577"/>
          </a:xfrm>
          <a:solidFill>
            <a:schemeClr val="accent3"/>
          </a:solidFill>
        </p:grpSpPr>
        <p:sp>
          <p:nvSpPr>
            <p:cNvPr id="144" name="Rectangle 143"/>
            <p:cNvSpPr/>
            <p:nvPr/>
          </p:nvSpPr>
          <p:spPr bwMode="auto">
            <a:xfrm>
              <a:off x="1739638" y="5483186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1739638" y="5221379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1739638" y="4959573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739638" y="4701679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739638" y="4532435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739638" y="4270628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1739638" y="4008822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1739638" y="3750928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1739638" y="3558674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1739638" y="3296867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1739638" y="3035061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1739638" y="2777167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1739638" y="2607923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1739638" y="2346116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1739638" y="2084310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1739638" y="1826416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21" name="Rectangle 20"/>
          <p:cNvSpPr/>
          <p:nvPr/>
        </p:nvSpPr>
        <p:spPr bwMode="auto">
          <a:xfrm flipH="1">
            <a:off x="548513" y="2884006"/>
            <a:ext cx="412176" cy="604108"/>
          </a:xfrm>
          <a:prstGeom prst="rect">
            <a:avLst/>
          </a:prstGeom>
          <a:solidFill>
            <a:schemeClr val="accent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79" name="Group 78"/>
          <p:cNvGrpSpPr/>
          <p:nvPr/>
        </p:nvGrpSpPr>
        <p:grpSpPr>
          <a:xfrm flipH="1">
            <a:off x="1849988" y="2452892"/>
            <a:ext cx="411335" cy="1035223"/>
            <a:chOff x="728333" y="4701679"/>
            <a:chExt cx="229340" cy="1043314"/>
          </a:xfrm>
          <a:solidFill>
            <a:schemeClr val="tx2"/>
          </a:solidFill>
        </p:grpSpPr>
        <p:sp>
          <p:nvSpPr>
            <p:cNvPr id="28" name="Rectangle 27"/>
            <p:cNvSpPr/>
            <p:nvPr/>
          </p:nvSpPr>
          <p:spPr bwMode="auto">
            <a:xfrm>
              <a:off x="728333" y="5483186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728333" y="5221379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728333" y="4959573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728333" y="4701679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 flipH="1">
            <a:off x="3108506" y="2452892"/>
            <a:ext cx="411335" cy="1035223"/>
            <a:chOff x="1053812" y="4701679"/>
            <a:chExt cx="229340" cy="1043314"/>
          </a:xfrm>
          <a:solidFill>
            <a:schemeClr val="accent5"/>
          </a:solidFill>
        </p:grpSpPr>
        <p:sp>
          <p:nvSpPr>
            <p:cNvPr id="32" name="Rectangle 31"/>
            <p:cNvSpPr/>
            <p:nvPr/>
          </p:nvSpPr>
          <p:spPr bwMode="auto">
            <a:xfrm>
              <a:off x="1053812" y="5483186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1053812" y="5221379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1053812" y="4959573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053812" y="4701679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 flipH="1">
            <a:off x="4277499" y="1954944"/>
            <a:ext cx="455458" cy="1533175"/>
            <a:chOff x="1388027" y="4199827"/>
            <a:chExt cx="230190" cy="1545166"/>
          </a:xfrm>
          <a:solidFill>
            <a:schemeClr val="accent4"/>
          </a:solidFill>
        </p:grpSpPr>
        <p:sp>
          <p:nvSpPr>
            <p:cNvPr id="38" name="Rectangle 37"/>
            <p:cNvSpPr/>
            <p:nvPr/>
          </p:nvSpPr>
          <p:spPr bwMode="auto">
            <a:xfrm>
              <a:off x="1388027" y="5483186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1388027" y="5221379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88027" y="4959573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388027" y="4701679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1388875" y="4457721"/>
              <a:ext cx="229340" cy="261809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388877" y="4199827"/>
              <a:ext cx="229340" cy="261809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A5F9938-14B5-4883-AA3F-8A5BCE10B19F}"/>
              </a:ext>
            </a:extLst>
          </p:cNvPr>
          <p:cNvGrpSpPr/>
          <p:nvPr/>
        </p:nvGrpSpPr>
        <p:grpSpPr>
          <a:xfrm>
            <a:off x="546995" y="3336872"/>
            <a:ext cx="4187378" cy="151244"/>
            <a:chOff x="555423" y="2587127"/>
            <a:chExt cx="4271344" cy="970442"/>
          </a:xfrm>
        </p:grpSpPr>
        <p:sp>
          <p:nvSpPr>
            <p:cNvPr id="125" name="Rectangle 124"/>
            <p:cNvSpPr/>
            <p:nvPr/>
          </p:nvSpPr>
          <p:spPr bwMode="auto">
            <a:xfrm flipH="1">
              <a:off x="555423" y="3175187"/>
              <a:ext cx="424238" cy="382375"/>
            </a:xfrm>
            <a:prstGeom prst="rect">
              <a:avLst/>
            </a:prstGeom>
            <a:solidFill>
              <a:schemeClr val="accent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126" name="Group 125"/>
            <p:cNvGrpSpPr/>
            <p:nvPr/>
          </p:nvGrpSpPr>
          <p:grpSpPr>
            <a:xfrm flipH="1">
              <a:off x="1887842" y="2902316"/>
              <a:ext cx="424244" cy="655239"/>
              <a:chOff x="728330" y="4701699"/>
              <a:chExt cx="229343" cy="1043294"/>
            </a:xfrm>
            <a:solidFill>
              <a:schemeClr val="accent2"/>
            </a:solidFill>
          </p:grpSpPr>
          <p:sp>
            <p:nvSpPr>
              <p:cNvPr id="139" name="Rectangle 138"/>
              <p:cNvSpPr/>
              <p:nvPr/>
            </p:nvSpPr>
            <p:spPr bwMode="auto">
              <a:xfrm>
                <a:off x="728333" y="5483188"/>
                <a:ext cx="229340" cy="261805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728332" y="5221393"/>
                <a:ext cx="229340" cy="261805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728333" y="4959588"/>
                <a:ext cx="229340" cy="261805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 bwMode="auto">
              <a:xfrm>
                <a:off x="728330" y="4701699"/>
                <a:ext cx="229340" cy="261805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 flipH="1">
              <a:off x="3162094" y="2902320"/>
              <a:ext cx="424239" cy="655249"/>
              <a:chOff x="1053809" y="4701679"/>
              <a:chExt cx="229340" cy="1043304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35" name="Rectangle 134"/>
              <p:cNvSpPr/>
              <p:nvPr/>
            </p:nvSpPr>
            <p:spPr bwMode="auto">
              <a:xfrm>
                <a:off x="1053810" y="5483178"/>
                <a:ext cx="229339" cy="261805"/>
              </a:xfrm>
              <a:prstGeom prst="rect">
                <a:avLst/>
              </a:prstGeom>
              <a:solidFill>
                <a:schemeClr val="accent5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 bwMode="auto">
              <a:xfrm>
                <a:off x="1053810" y="5221383"/>
                <a:ext cx="229339" cy="261805"/>
              </a:xfrm>
              <a:prstGeom prst="rect">
                <a:avLst/>
              </a:prstGeom>
              <a:solidFill>
                <a:schemeClr val="accent5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1053810" y="4959578"/>
                <a:ext cx="229339" cy="261805"/>
              </a:xfrm>
              <a:prstGeom prst="rect">
                <a:avLst/>
              </a:prstGeom>
              <a:solidFill>
                <a:schemeClr val="accent5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1053809" y="4701679"/>
                <a:ext cx="229340" cy="261805"/>
              </a:xfrm>
              <a:prstGeom prst="rect">
                <a:avLst/>
              </a:prstGeom>
              <a:solidFill>
                <a:schemeClr val="accent5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 flipH="1">
              <a:off x="4357651" y="2587127"/>
              <a:ext cx="469116" cy="970435"/>
              <a:chOff x="1387485" y="4199827"/>
              <a:chExt cx="229882" cy="1545166"/>
            </a:xfrm>
            <a:solidFill>
              <a:schemeClr val="accent4"/>
            </a:solidFill>
          </p:grpSpPr>
          <p:sp>
            <p:nvSpPr>
              <p:cNvPr id="129" name="Rectangle 128"/>
              <p:cNvSpPr/>
              <p:nvPr/>
            </p:nvSpPr>
            <p:spPr bwMode="auto">
              <a:xfrm>
                <a:off x="1388027" y="5483186"/>
                <a:ext cx="229340" cy="261807"/>
              </a:xfrm>
              <a:prstGeom prst="rect">
                <a:avLst/>
              </a:prstGeom>
              <a:grpFill/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 bwMode="auto">
              <a:xfrm>
                <a:off x="1388027" y="5221379"/>
                <a:ext cx="229340" cy="261807"/>
              </a:xfrm>
              <a:prstGeom prst="rect">
                <a:avLst/>
              </a:prstGeom>
              <a:grpFill/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 bwMode="auto">
              <a:xfrm>
                <a:off x="1388027" y="4959573"/>
                <a:ext cx="229340" cy="261807"/>
              </a:xfrm>
              <a:prstGeom prst="rect">
                <a:avLst/>
              </a:prstGeom>
              <a:grpFill/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 bwMode="auto">
              <a:xfrm>
                <a:off x="1388027" y="4701679"/>
                <a:ext cx="229340" cy="261807"/>
              </a:xfrm>
              <a:prstGeom prst="rect">
                <a:avLst/>
              </a:prstGeom>
              <a:grpFill/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 bwMode="auto">
              <a:xfrm>
                <a:off x="1387485" y="4457719"/>
                <a:ext cx="229340" cy="261808"/>
              </a:xfrm>
              <a:prstGeom prst="rect">
                <a:avLst/>
              </a:prstGeom>
              <a:grpFill/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 bwMode="auto">
              <a:xfrm>
                <a:off x="1387487" y="4199827"/>
                <a:ext cx="229340" cy="261809"/>
              </a:xfrm>
              <a:prstGeom prst="rect">
                <a:avLst/>
              </a:prstGeom>
              <a:grpFill/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04A4DD-3B77-47CB-81AF-07AAE3CE5E06}"/>
              </a:ext>
            </a:extLst>
          </p:cNvPr>
          <p:cNvGrpSpPr/>
          <p:nvPr/>
        </p:nvGrpSpPr>
        <p:grpSpPr>
          <a:xfrm>
            <a:off x="548752" y="3077094"/>
            <a:ext cx="4184201" cy="411016"/>
            <a:chOff x="559755" y="2849309"/>
            <a:chExt cx="4268103" cy="708253"/>
          </a:xfrm>
        </p:grpSpPr>
        <p:sp>
          <p:nvSpPr>
            <p:cNvPr id="87" name="Rectangle 86"/>
            <p:cNvSpPr/>
            <p:nvPr/>
          </p:nvSpPr>
          <p:spPr bwMode="auto">
            <a:xfrm flipH="1">
              <a:off x="559755" y="3278495"/>
              <a:ext cx="419485" cy="279067"/>
            </a:xfrm>
            <a:prstGeom prst="rect">
              <a:avLst/>
            </a:prstGeom>
            <a:solidFill>
              <a:schemeClr val="accent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107" name="Group 106"/>
            <p:cNvGrpSpPr/>
            <p:nvPr/>
          </p:nvGrpSpPr>
          <p:grpSpPr>
            <a:xfrm flipH="1">
              <a:off x="1887328" y="3067616"/>
              <a:ext cx="417439" cy="486235"/>
              <a:chOff x="728333" y="4701679"/>
              <a:chExt cx="229340" cy="1060794"/>
            </a:xfrm>
            <a:solidFill>
              <a:schemeClr val="accent2"/>
            </a:solidFill>
          </p:grpSpPr>
          <p:sp>
            <p:nvSpPr>
              <p:cNvPr id="108" name="Rectangle 107"/>
              <p:cNvSpPr/>
              <p:nvPr/>
            </p:nvSpPr>
            <p:spPr bwMode="auto">
              <a:xfrm>
                <a:off x="728333" y="5483187"/>
                <a:ext cx="229340" cy="279286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728333" y="5221378"/>
                <a:ext cx="229340" cy="279286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728333" y="4959574"/>
                <a:ext cx="229340" cy="279286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 bwMode="auto">
              <a:xfrm>
                <a:off x="728333" y="4701679"/>
                <a:ext cx="229340" cy="279286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 flipH="1">
              <a:off x="3168943" y="3067611"/>
              <a:ext cx="421481" cy="486234"/>
              <a:chOff x="1053812" y="4701679"/>
              <a:chExt cx="229342" cy="1060794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13" name="Rectangle 112"/>
              <p:cNvSpPr/>
              <p:nvPr/>
            </p:nvSpPr>
            <p:spPr bwMode="auto">
              <a:xfrm>
                <a:off x="1053813" y="5483186"/>
                <a:ext cx="229340" cy="279287"/>
              </a:xfrm>
              <a:prstGeom prst="rect">
                <a:avLst/>
              </a:prstGeom>
              <a:solidFill>
                <a:schemeClr val="accent5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1053814" y="5221379"/>
                <a:ext cx="229340" cy="279287"/>
              </a:xfrm>
              <a:prstGeom prst="rect">
                <a:avLst/>
              </a:prstGeom>
              <a:solidFill>
                <a:schemeClr val="accent5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 bwMode="auto">
              <a:xfrm>
                <a:off x="1053812" y="4959576"/>
                <a:ext cx="229340" cy="279287"/>
              </a:xfrm>
              <a:prstGeom prst="rect">
                <a:avLst/>
              </a:prstGeom>
              <a:solidFill>
                <a:schemeClr val="accent5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1053814" y="4701679"/>
                <a:ext cx="229340" cy="279287"/>
              </a:xfrm>
              <a:prstGeom prst="rect">
                <a:avLst/>
              </a:prstGeom>
              <a:solidFill>
                <a:schemeClr val="accent5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 flipH="1">
              <a:off x="4364982" y="2849309"/>
              <a:ext cx="462876" cy="708249"/>
              <a:chOff x="1387485" y="4199827"/>
              <a:chExt cx="229882" cy="1545166"/>
            </a:xfrm>
            <a:solidFill>
              <a:schemeClr val="accent4"/>
            </a:solidFill>
          </p:grpSpPr>
          <p:sp>
            <p:nvSpPr>
              <p:cNvPr id="118" name="Rectangle 117"/>
              <p:cNvSpPr/>
              <p:nvPr/>
            </p:nvSpPr>
            <p:spPr bwMode="auto">
              <a:xfrm>
                <a:off x="1388027" y="5483184"/>
                <a:ext cx="229340" cy="261809"/>
              </a:xfrm>
              <a:prstGeom prst="rect">
                <a:avLst/>
              </a:prstGeom>
              <a:grpFill/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1389108" y="5221378"/>
                <a:ext cx="227719" cy="261806"/>
              </a:xfrm>
              <a:prstGeom prst="rect">
                <a:avLst/>
              </a:prstGeom>
              <a:grpFill/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 bwMode="auto">
              <a:xfrm>
                <a:off x="1388027" y="4959575"/>
                <a:ext cx="229340" cy="261810"/>
              </a:xfrm>
              <a:prstGeom prst="rect">
                <a:avLst/>
              </a:prstGeom>
              <a:grpFill/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1388027" y="4701680"/>
                <a:ext cx="229340" cy="261810"/>
              </a:xfrm>
              <a:prstGeom prst="rect">
                <a:avLst/>
              </a:prstGeom>
              <a:grpFill/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 bwMode="auto">
              <a:xfrm>
                <a:off x="1387485" y="4457721"/>
                <a:ext cx="229340" cy="261809"/>
              </a:xfrm>
              <a:prstGeom prst="rect">
                <a:avLst/>
              </a:prstGeom>
              <a:grpFill/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 bwMode="auto">
              <a:xfrm>
                <a:off x="1387486" y="4199827"/>
                <a:ext cx="229340" cy="261809"/>
              </a:xfrm>
              <a:prstGeom prst="rect">
                <a:avLst/>
              </a:prstGeom>
              <a:grpFill/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82" name="Group 81"/>
          <p:cNvGrpSpPr/>
          <p:nvPr/>
        </p:nvGrpSpPr>
        <p:grpSpPr>
          <a:xfrm flipH="1">
            <a:off x="5421033" y="3048144"/>
            <a:ext cx="651734" cy="439971"/>
            <a:chOff x="1739638" y="1826416"/>
            <a:chExt cx="229340" cy="3918577"/>
          </a:xfrm>
          <a:solidFill>
            <a:schemeClr val="accent3"/>
          </a:solidFill>
        </p:grpSpPr>
        <p:sp>
          <p:nvSpPr>
            <p:cNvPr id="61" name="Rectangle 60"/>
            <p:cNvSpPr/>
            <p:nvPr/>
          </p:nvSpPr>
          <p:spPr bwMode="auto">
            <a:xfrm>
              <a:off x="1739638" y="5483186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1739638" y="5221379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1739638" y="4959573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1739638" y="4701679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1739638" y="4532435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1739638" y="4270628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1739638" y="4008822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1739638" y="3750928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1739638" y="3558674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1739638" y="3296867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1739638" y="3035061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1739638" y="2777167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739638" y="2607923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739638" y="2346116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1739638" y="2084310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1739638" y="1826416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flipH="1">
            <a:off x="6792183" y="3245562"/>
            <a:ext cx="699304" cy="242548"/>
            <a:chOff x="1053812" y="4701679"/>
            <a:chExt cx="229340" cy="1043314"/>
          </a:xfrm>
          <a:solidFill>
            <a:schemeClr val="tx1">
              <a:lumMod val="50000"/>
            </a:schemeClr>
          </a:solidFill>
        </p:grpSpPr>
        <p:sp>
          <p:nvSpPr>
            <p:cNvPr id="50" name="Rectangle 49"/>
            <p:cNvSpPr/>
            <p:nvPr/>
          </p:nvSpPr>
          <p:spPr bwMode="auto">
            <a:xfrm>
              <a:off x="1053812" y="5483186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053812" y="5221379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1053812" y="4959573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1053812" y="4701679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 flipH="1">
            <a:off x="8298182" y="3253833"/>
            <a:ext cx="404929" cy="234282"/>
            <a:chOff x="1053812" y="4701679"/>
            <a:chExt cx="229340" cy="1043314"/>
          </a:xfrm>
          <a:solidFill>
            <a:schemeClr val="accent4">
              <a:lumMod val="75000"/>
            </a:schemeClr>
          </a:solidFill>
        </p:grpSpPr>
        <p:sp>
          <p:nvSpPr>
            <p:cNvPr id="59" name="Rectangle 58"/>
            <p:cNvSpPr/>
            <p:nvPr/>
          </p:nvSpPr>
          <p:spPr bwMode="auto">
            <a:xfrm>
              <a:off x="1053812" y="5483186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1053812" y="5221379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053812" y="4959573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1053812" y="4701679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 flipH="1">
            <a:off x="9292011" y="212570"/>
            <a:ext cx="1122590" cy="3275545"/>
            <a:chOff x="1739638" y="1826416"/>
            <a:chExt cx="229340" cy="3918577"/>
          </a:xfrm>
          <a:solidFill>
            <a:schemeClr val="tx2"/>
          </a:solidFill>
        </p:grpSpPr>
        <p:sp>
          <p:nvSpPr>
            <p:cNvPr id="90" name="Rectangle 89"/>
            <p:cNvSpPr/>
            <p:nvPr/>
          </p:nvSpPr>
          <p:spPr bwMode="auto">
            <a:xfrm>
              <a:off x="1739638" y="5483186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1739638" y="5221379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1739638" y="4959573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1739638" y="4701679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1739638" y="4532435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1739638" y="4270628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1739638" y="4008822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1739638" y="3750928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1739638" y="3558674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1739638" y="3296867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1739638" y="3035061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1739638" y="2777167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1739638" y="2607923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1739638" y="2346116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1739638" y="2084310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1739638" y="1826416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 flipH="1">
            <a:off x="6786303" y="2995925"/>
            <a:ext cx="705184" cy="492190"/>
            <a:chOff x="1053812" y="4701679"/>
            <a:chExt cx="229340" cy="1043314"/>
          </a:xfrm>
          <a:solidFill>
            <a:schemeClr val="tx1">
              <a:lumMod val="50000"/>
            </a:schemeClr>
          </a:solidFill>
        </p:grpSpPr>
        <p:sp>
          <p:nvSpPr>
            <p:cNvPr id="161" name="Rectangle 160"/>
            <p:cNvSpPr/>
            <p:nvPr/>
          </p:nvSpPr>
          <p:spPr bwMode="auto">
            <a:xfrm>
              <a:off x="1053812" y="5483186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1053812" y="5221379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1053812" y="4959573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1053812" y="4701679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36EDD5-4636-485D-BF7B-0919EE5DA2C6}"/>
              </a:ext>
            </a:extLst>
          </p:cNvPr>
          <p:cNvGrpSpPr/>
          <p:nvPr/>
        </p:nvGrpSpPr>
        <p:grpSpPr>
          <a:xfrm>
            <a:off x="347004" y="1559249"/>
            <a:ext cx="1088470" cy="1072374"/>
            <a:chOff x="-187568" y="1142281"/>
            <a:chExt cx="1309773" cy="129040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F25F06C-A309-4F43-A04F-410357EB2825}"/>
                </a:ext>
              </a:extLst>
            </p:cNvPr>
            <p:cNvSpPr/>
            <p:nvPr/>
          </p:nvSpPr>
          <p:spPr bwMode="auto">
            <a:xfrm>
              <a:off x="-187568" y="1142281"/>
              <a:ext cx="1309773" cy="12904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-187567" y="1230065"/>
              <a:ext cx="1200070" cy="1107928"/>
              <a:chOff x="2886057" y="1394974"/>
              <a:chExt cx="1176646" cy="1086303"/>
            </a:xfrm>
          </p:grpSpPr>
          <p:sp>
            <p:nvSpPr>
              <p:cNvPr id="14" name="TextBox 13"/>
              <p:cNvSpPr txBox="1"/>
              <p:nvPr/>
            </p:nvSpPr>
            <p:spPr>
              <a:xfrm flipH="1">
                <a:off x="2886057" y="1394974"/>
                <a:ext cx="1176646" cy="599744"/>
              </a:xfrm>
              <a:prstGeom prst="rect">
                <a:avLst/>
              </a:prstGeom>
              <a:noFill/>
            </p:spPr>
            <p:txBody>
              <a:bodyPr wrap="square" lIns="182854" tIns="146284" rIns="182854" bIns="146284" rtlCol="0">
                <a:sp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568">
                    <a:gradFill>
                      <a:gsLst>
                        <a:gs pos="2917">
                          <a:srgbClr val="353535"/>
                        </a:gs>
                        <a:gs pos="30000">
                          <a:srgbClr val="353535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RAM</a:t>
                </a:r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V="1">
                <a:off x="3829555" y="1433406"/>
                <a:ext cx="0" cy="44959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2972550" y="1876497"/>
                <a:ext cx="1038775" cy="604780"/>
              </a:xfrm>
              <a:prstGeom prst="rect">
                <a:avLst/>
              </a:prstGeom>
              <a:noFill/>
            </p:spPr>
            <p:txBody>
              <a:bodyPr wrap="none" lIns="182854" tIns="146284" rIns="182854" bIns="146284" rtlCol="0">
                <a:sp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568">
                    <a:gradFill>
                      <a:gsLst>
                        <a:gs pos="2917">
                          <a:srgbClr val="353535"/>
                        </a:gs>
                        <a:gs pos="30000">
                          <a:srgbClr val="353535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Cores</a:t>
                </a: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3122011" y="2368255"/>
                <a:ext cx="772173" cy="3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C0F2281-B80E-40C9-82F3-7FA7996787BB}"/>
              </a:ext>
            </a:extLst>
          </p:cNvPr>
          <p:cNvGrpSpPr/>
          <p:nvPr/>
        </p:nvGrpSpPr>
        <p:grpSpPr>
          <a:xfrm flipH="1">
            <a:off x="10993737" y="3342531"/>
            <a:ext cx="457177" cy="143431"/>
            <a:chOff x="1739638" y="1826416"/>
            <a:chExt cx="229340" cy="3918577"/>
          </a:xfrm>
          <a:solidFill>
            <a:schemeClr val="accent4"/>
          </a:solidFill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EAD79DB-3587-4865-A695-08E998D5004B}"/>
                </a:ext>
              </a:extLst>
            </p:cNvPr>
            <p:cNvSpPr/>
            <p:nvPr/>
          </p:nvSpPr>
          <p:spPr bwMode="auto">
            <a:xfrm>
              <a:off x="1739638" y="5483186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00E7B2AA-0827-476B-B2B3-BDCC2E5CC1EF}"/>
                </a:ext>
              </a:extLst>
            </p:cNvPr>
            <p:cNvSpPr/>
            <p:nvPr/>
          </p:nvSpPr>
          <p:spPr bwMode="auto">
            <a:xfrm>
              <a:off x="1739638" y="5221379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CC83FEC5-6428-4065-9E82-93D9C784B77F}"/>
                </a:ext>
              </a:extLst>
            </p:cNvPr>
            <p:cNvSpPr/>
            <p:nvPr/>
          </p:nvSpPr>
          <p:spPr bwMode="auto">
            <a:xfrm>
              <a:off x="1739638" y="4959573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5F3A385F-0B26-4E9A-9D1F-F3FD2008746B}"/>
                </a:ext>
              </a:extLst>
            </p:cNvPr>
            <p:cNvSpPr/>
            <p:nvPr/>
          </p:nvSpPr>
          <p:spPr bwMode="auto">
            <a:xfrm>
              <a:off x="1739638" y="4701679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9B01F5E-C721-439C-9DDA-0175E1FDDC15}"/>
                </a:ext>
              </a:extLst>
            </p:cNvPr>
            <p:cNvSpPr/>
            <p:nvPr/>
          </p:nvSpPr>
          <p:spPr bwMode="auto">
            <a:xfrm>
              <a:off x="1739638" y="4532435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8022F224-5606-41C9-A505-AF39E6663872}"/>
                </a:ext>
              </a:extLst>
            </p:cNvPr>
            <p:cNvSpPr/>
            <p:nvPr/>
          </p:nvSpPr>
          <p:spPr bwMode="auto">
            <a:xfrm>
              <a:off x="1739638" y="4270628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06051947-CEC2-4F5E-A5A5-17CE98753CF2}"/>
                </a:ext>
              </a:extLst>
            </p:cNvPr>
            <p:cNvSpPr/>
            <p:nvPr/>
          </p:nvSpPr>
          <p:spPr bwMode="auto">
            <a:xfrm>
              <a:off x="1739638" y="4008822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CD9459E-B1A3-4E48-AE65-9E7CCC782FF9}"/>
                </a:ext>
              </a:extLst>
            </p:cNvPr>
            <p:cNvSpPr/>
            <p:nvPr/>
          </p:nvSpPr>
          <p:spPr bwMode="auto">
            <a:xfrm>
              <a:off x="1739638" y="3750928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D2EE398C-4610-4E8C-81B1-0400424A985F}"/>
                </a:ext>
              </a:extLst>
            </p:cNvPr>
            <p:cNvSpPr/>
            <p:nvPr/>
          </p:nvSpPr>
          <p:spPr bwMode="auto">
            <a:xfrm>
              <a:off x="1739638" y="3558674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1298D0F7-60FE-49CD-A3BB-CED710D8AFBD}"/>
                </a:ext>
              </a:extLst>
            </p:cNvPr>
            <p:cNvSpPr/>
            <p:nvPr/>
          </p:nvSpPr>
          <p:spPr bwMode="auto">
            <a:xfrm>
              <a:off x="1739638" y="3296867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E4CD89D8-E521-48FC-8A64-063B78B37141}"/>
                </a:ext>
              </a:extLst>
            </p:cNvPr>
            <p:cNvSpPr/>
            <p:nvPr/>
          </p:nvSpPr>
          <p:spPr bwMode="auto">
            <a:xfrm>
              <a:off x="1739638" y="3035061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B9B90100-3035-4FFD-A5C8-8D367C410377}"/>
                </a:ext>
              </a:extLst>
            </p:cNvPr>
            <p:cNvSpPr/>
            <p:nvPr/>
          </p:nvSpPr>
          <p:spPr bwMode="auto">
            <a:xfrm>
              <a:off x="1739638" y="2777167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B9017E0-A49D-42C3-9625-9280ABF60A1A}"/>
                </a:ext>
              </a:extLst>
            </p:cNvPr>
            <p:cNvSpPr/>
            <p:nvPr/>
          </p:nvSpPr>
          <p:spPr bwMode="auto">
            <a:xfrm>
              <a:off x="1739638" y="2607923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A7D937B4-93BE-4E2F-BB3C-8CFA36517941}"/>
                </a:ext>
              </a:extLst>
            </p:cNvPr>
            <p:cNvSpPr/>
            <p:nvPr/>
          </p:nvSpPr>
          <p:spPr bwMode="auto">
            <a:xfrm>
              <a:off x="1739638" y="2346116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AB402005-5A02-42BA-9715-EDFC9AE3A992}"/>
                </a:ext>
              </a:extLst>
            </p:cNvPr>
            <p:cNvSpPr/>
            <p:nvPr/>
          </p:nvSpPr>
          <p:spPr bwMode="auto">
            <a:xfrm>
              <a:off x="1739638" y="2084310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ABCD20C-D138-401E-91CC-A2BEAEC2BFEC}"/>
                </a:ext>
              </a:extLst>
            </p:cNvPr>
            <p:cNvSpPr/>
            <p:nvPr/>
          </p:nvSpPr>
          <p:spPr bwMode="auto">
            <a:xfrm>
              <a:off x="1739638" y="1826416"/>
              <a:ext cx="229340" cy="261807"/>
            </a:xfrm>
            <a:prstGeom prst="rect">
              <a:avLst/>
            </a:prstGeom>
            <a:grp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4EC007-022C-499F-81DA-E1974364D070}"/>
              </a:ext>
            </a:extLst>
          </p:cNvPr>
          <p:cNvCxnSpPr/>
          <p:nvPr/>
        </p:nvCxnSpPr>
        <p:spPr>
          <a:xfrm>
            <a:off x="-35231" y="3475597"/>
            <a:ext cx="1222723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60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98B9D-8580-4006-8865-F88F22E3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units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0D635-E5B6-4D1C-9552-85EC9E7C0B0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1CFAF36-0B29-418C-9787-E081BF3A6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598015">
            <a:off x="530285" y="5566415"/>
            <a:ext cx="895270" cy="895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ADBE30-59BB-4C40-81D8-E09F99DF4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094" y="1180217"/>
            <a:ext cx="6571186" cy="47018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A427AA-3CCB-44D7-8FBC-59C979C08852}"/>
              </a:ext>
            </a:extLst>
          </p:cNvPr>
          <p:cNvSpPr/>
          <p:nvPr/>
        </p:nvSpPr>
        <p:spPr>
          <a:xfrm>
            <a:off x="2250065" y="5882113"/>
            <a:ext cx="6571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https://msdn.microsoft.com/en-us/magazine/mt793270.aspx</a:t>
            </a:r>
          </a:p>
        </p:txBody>
      </p:sp>
    </p:spTree>
    <p:extLst>
      <p:ext uri="{BB962C8B-B14F-4D97-AF65-F5344CB8AC3E}">
        <p14:creationId xmlns:p14="http://schemas.microsoft.com/office/powerpoint/2010/main" val="8588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6B61-04D5-496A-8829-2BA5A19C0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units - </a:t>
            </a:r>
            <a:r>
              <a:rPr lang="en-US" dirty="0" err="1"/>
              <a:t>a.k.a</a:t>
            </a:r>
            <a:r>
              <a:rPr lang="en-US" dirty="0"/>
              <a:t> stamps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13F99B-355B-4816-8C25-5D65D656B24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0A4EC2C-27D0-45B2-826C-31AD6C53538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46270171"/>
              </p:ext>
            </p:extLst>
          </p:nvPr>
        </p:nvGraphicFramePr>
        <p:xfrm>
          <a:off x="432705" y="1523111"/>
          <a:ext cx="5459410" cy="3708400"/>
        </p:xfrm>
        <a:graphic>
          <a:graphicData uri="http://schemas.openxmlformats.org/drawingml/2006/table">
            <a:tbl>
              <a:tblPr firstRow="1" bandRow="1">
                <a:effectLst/>
                <a:tableStyleId>{6E25E649-3F16-4E02-A733-19D2CDBF48F0}</a:tableStyleId>
              </a:tblPr>
              <a:tblGrid>
                <a:gridCol w="545941">
                  <a:extLst>
                    <a:ext uri="{9D8B030D-6E8A-4147-A177-3AD203B41FA5}">
                      <a16:colId xmlns:a16="http://schemas.microsoft.com/office/drawing/2014/main" val="3507337209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200598185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1768141185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3509819445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302255660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3319394344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3017670565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1337088906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392581485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2532200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980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06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54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766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12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78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28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408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37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41232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0DCB003-C45F-4255-AF4B-CA0130046EC5}"/>
              </a:ext>
            </a:extLst>
          </p:cNvPr>
          <p:cNvSpPr/>
          <p:nvPr/>
        </p:nvSpPr>
        <p:spPr>
          <a:xfrm>
            <a:off x="6503388" y="2454550"/>
            <a:ext cx="544875" cy="3681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4C68E5-4C4C-499B-9A9E-8D7EF08AE541}"/>
              </a:ext>
            </a:extLst>
          </p:cNvPr>
          <p:cNvSpPr txBox="1"/>
          <p:nvPr/>
        </p:nvSpPr>
        <p:spPr>
          <a:xfrm>
            <a:off x="7178891" y="2453382"/>
            <a:ext cx="239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end load balancer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E6058-DB51-4495-9F74-A1CCF49BCE01}"/>
              </a:ext>
            </a:extLst>
          </p:cNvPr>
          <p:cNvSpPr/>
          <p:nvPr/>
        </p:nvSpPr>
        <p:spPr>
          <a:xfrm>
            <a:off x="6503388" y="3060495"/>
            <a:ext cx="544875" cy="3681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6FB05-4EDD-4758-95B3-7C38A28607A0}"/>
              </a:ext>
            </a:extLst>
          </p:cNvPr>
          <p:cNvSpPr/>
          <p:nvPr/>
        </p:nvSpPr>
        <p:spPr>
          <a:xfrm>
            <a:off x="6503388" y="3666440"/>
            <a:ext cx="544875" cy="3681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3362AB-274B-48C5-86F1-E757C2291386}"/>
              </a:ext>
            </a:extLst>
          </p:cNvPr>
          <p:cNvSpPr/>
          <p:nvPr/>
        </p:nvSpPr>
        <p:spPr>
          <a:xfrm>
            <a:off x="6503387" y="4272385"/>
            <a:ext cx="544875" cy="3681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F953DA-1CE5-416A-B063-68D550C042D2}"/>
              </a:ext>
            </a:extLst>
          </p:cNvPr>
          <p:cNvSpPr txBox="1"/>
          <p:nvPr/>
        </p:nvSpPr>
        <p:spPr>
          <a:xfrm>
            <a:off x="7178891" y="3058743"/>
            <a:ext cx="356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Management (SQL, Data, Publishers)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7625A-9CE2-473A-9D3E-D3FE362906B5}"/>
              </a:ext>
            </a:extLst>
          </p:cNvPr>
          <p:cNvSpPr txBox="1"/>
          <p:nvPr/>
        </p:nvSpPr>
        <p:spPr>
          <a:xfrm>
            <a:off x="7178891" y="3665856"/>
            <a:ext cx="182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App Services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91F52D-5529-44D0-A089-473B56B454C6}"/>
              </a:ext>
            </a:extLst>
          </p:cNvPr>
          <p:cNvSpPr txBox="1"/>
          <p:nvPr/>
        </p:nvSpPr>
        <p:spPr>
          <a:xfrm>
            <a:off x="7178891" y="4272385"/>
            <a:ext cx="171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App Services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173819-B0DA-4B9F-9A1B-82BFAD97A3BA}"/>
              </a:ext>
            </a:extLst>
          </p:cNvPr>
          <p:cNvSpPr/>
          <p:nvPr/>
        </p:nvSpPr>
        <p:spPr>
          <a:xfrm>
            <a:off x="6503387" y="4878330"/>
            <a:ext cx="544875" cy="36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75FF44-EC74-4BEB-A958-2F8EB23465FD}"/>
              </a:ext>
            </a:extLst>
          </p:cNvPr>
          <p:cNvSpPr txBox="1"/>
          <p:nvPr/>
        </p:nvSpPr>
        <p:spPr>
          <a:xfrm>
            <a:off x="7178891" y="4878330"/>
            <a:ext cx="18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Worker Pool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413D55C-3295-45DA-9490-5E06E01AE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598015">
            <a:off x="530285" y="5566415"/>
            <a:ext cx="895270" cy="89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6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 animBg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6B61-04D5-496A-8829-2BA5A19C0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units - </a:t>
            </a:r>
            <a:r>
              <a:rPr lang="en-US" dirty="0" err="1"/>
              <a:t>a.k.a</a:t>
            </a:r>
            <a:r>
              <a:rPr lang="en-US" dirty="0"/>
              <a:t> stamps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13F99B-355B-4816-8C25-5D65D656B24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0A4EC2C-27D0-45B2-826C-31AD6C53538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79103320"/>
              </p:ext>
            </p:extLst>
          </p:nvPr>
        </p:nvGraphicFramePr>
        <p:xfrm>
          <a:off x="432705" y="1523111"/>
          <a:ext cx="5459410" cy="3708400"/>
        </p:xfrm>
        <a:graphic>
          <a:graphicData uri="http://schemas.openxmlformats.org/drawingml/2006/table">
            <a:tbl>
              <a:tblPr firstRow="1" bandRow="1">
                <a:effectLst/>
                <a:tableStyleId>{6E25E649-3F16-4E02-A733-19D2CDBF48F0}</a:tableStyleId>
              </a:tblPr>
              <a:tblGrid>
                <a:gridCol w="545941">
                  <a:extLst>
                    <a:ext uri="{9D8B030D-6E8A-4147-A177-3AD203B41FA5}">
                      <a16:colId xmlns:a16="http://schemas.microsoft.com/office/drawing/2014/main" val="3507337209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200598185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1768141185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3509819445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302255660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3319394344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3017670565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1337088906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392581485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2532200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980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06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54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766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12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78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28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408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37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41232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0DCB003-C45F-4255-AF4B-CA0130046EC5}"/>
              </a:ext>
            </a:extLst>
          </p:cNvPr>
          <p:cNvSpPr/>
          <p:nvPr/>
        </p:nvSpPr>
        <p:spPr>
          <a:xfrm>
            <a:off x="6503388" y="2454550"/>
            <a:ext cx="544875" cy="3681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4C68E5-4C4C-499B-9A9E-8D7EF08AE541}"/>
              </a:ext>
            </a:extLst>
          </p:cNvPr>
          <p:cNvSpPr txBox="1"/>
          <p:nvPr/>
        </p:nvSpPr>
        <p:spPr>
          <a:xfrm>
            <a:off x="7178891" y="2453382"/>
            <a:ext cx="239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end load balancer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E6058-DB51-4495-9F74-A1CCF49BCE01}"/>
              </a:ext>
            </a:extLst>
          </p:cNvPr>
          <p:cNvSpPr/>
          <p:nvPr/>
        </p:nvSpPr>
        <p:spPr>
          <a:xfrm>
            <a:off x="6503388" y="3060495"/>
            <a:ext cx="544875" cy="3681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6FB05-4EDD-4758-95B3-7C38A28607A0}"/>
              </a:ext>
            </a:extLst>
          </p:cNvPr>
          <p:cNvSpPr/>
          <p:nvPr/>
        </p:nvSpPr>
        <p:spPr>
          <a:xfrm>
            <a:off x="6503388" y="3666440"/>
            <a:ext cx="544875" cy="3681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3362AB-274B-48C5-86F1-E757C2291386}"/>
              </a:ext>
            </a:extLst>
          </p:cNvPr>
          <p:cNvSpPr/>
          <p:nvPr/>
        </p:nvSpPr>
        <p:spPr>
          <a:xfrm>
            <a:off x="6503387" y="4272385"/>
            <a:ext cx="544875" cy="3681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F953DA-1CE5-416A-B063-68D550C042D2}"/>
              </a:ext>
            </a:extLst>
          </p:cNvPr>
          <p:cNvSpPr txBox="1"/>
          <p:nvPr/>
        </p:nvSpPr>
        <p:spPr>
          <a:xfrm>
            <a:off x="7178891" y="3058743"/>
            <a:ext cx="356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Management (SQL, Data, Publishers)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7625A-9CE2-473A-9D3E-D3FE362906B5}"/>
              </a:ext>
            </a:extLst>
          </p:cNvPr>
          <p:cNvSpPr txBox="1"/>
          <p:nvPr/>
        </p:nvSpPr>
        <p:spPr>
          <a:xfrm>
            <a:off x="7178891" y="3665856"/>
            <a:ext cx="182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App Services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91F52D-5529-44D0-A089-473B56B454C6}"/>
              </a:ext>
            </a:extLst>
          </p:cNvPr>
          <p:cNvSpPr txBox="1"/>
          <p:nvPr/>
        </p:nvSpPr>
        <p:spPr>
          <a:xfrm>
            <a:off x="7178891" y="4272385"/>
            <a:ext cx="171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App Services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173819-B0DA-4B9F-9A1B-82BFAD97A3BA}"/>
              </a:ext>
            </a:extLst>
          </p:cNvPr>
          <p:cNvSpPr/>
          <p:nvPr/>
        </p:nvSpPr>
        <p:spPr>
          <a:xfrm>
            <a:off x="6503387" y="4878330"/>
            <a:ext cx="544875" cy="36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75FF44-EC74-4BEB-A958-2F8EB23465FD}"/>
              </a:ext>
            </a:extLst>
          </p:cNvPr>
          <p:cNvSpPr txBox="1"/>
          <p:nvPr/>
        </p:nvSpPr>
        <p:spPr>
          <a:xfrm>
            <a:off x="7178891" y="4878330"/>
            <a:ext cx="180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Worker Pool</a:t>
            </a:r>
          </a:p>
          <a:p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58B16BD-2792-46C7-95FF-1CAB3709D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598015">
            <a:off x="530285" y="5566415"/>
            <a:ext cx="895270" cy="89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AFAF-23F1-4BA4-98EF-738B98B2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stamp?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995C2A-9AE0-4367-A6A5-386BE10907C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FCC73-D8D7-4230-BEF0-94F1BD5512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A0E5DE-6355-451C-83CC-58832E694B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572847-BCDA-4A3F-9A3F-113716F0A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965510">
            <a:off x="530285" y="5566415"/>
            <a:ext cx="895270" cy="895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4CD179-86DF-4F64-83EF-86C28D1AD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519" y="1269567"/>
            <a:ext cx="6194133" cy="5149078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FF310D05-0E95-419D-9494-951D1E8A6935}"/>
              </a:ext>
            </a:extLst>
          </p:cNvPr>
          <p:cNvSpPr/>
          <p:nvPr/>
        </p:nvSpPr>
        <p:spPr>
          <a:xfrm>
            <a:off x="5333677" y="3358385"/>
            <a:ext cx="714924" cy="354270"/>
          </a:xfrm>
          <a:prstGeom prst="lef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5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AFAF-23F1-4BA4-98EF-738B98B2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stamp?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995C2A-9AE0-4367-A6A5-386BE10907C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FCC73-D8D7-4230-BEF0-94F1BD5512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A0E5DE-6355-451C-83CC-58832E694B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572847-BCDA-4A3F-9A3F-113716F0A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092498">
            <a:off x="530285" y="5566415"/>
            <a:ext cx="895270" cy="895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4CD179-86DF-4F64-83EF-86C28D1ADD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32001" y="1511250"/>
            <a:ext cx="5484930" cy="4559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70D4A9-8F8F-4495-B6B0-AE4356C16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933" y="854461"/>
            <a:ext cx="6194133" cy="5149078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87FA5EDD-BB34-480E-8484-6E7A4C7E6D63}"/>
              </a:ext>
            </a:extLst>
          </p:cNvPr>
          <p:cNvSpPr/>
          <p:nvPr/>
        </p:nvSpPr>
        <p:spPr>
          <a:xfrm>
            <a:off x="5738537" y="2945860"/>
            <a:ext cx="714924" cy="354270"/>
          </a:xfrm>
          <a:prstGeom prst="lef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26F05269-903E-47FA-8DA1-ADBB5990F697}"/>
              </a:ext>
            </a:extLst>
          </p:cNvPr>
          <p:cNvSpPr/>
          <p:nvPr/>
        </p:nvSpPr>
        <p:spPr>
          <a:xfrm rot="9166810">
            <a:off x="3375490" y="3613881"/>
            <a:ext cx="714924" cy="354270"/>
          </a:xfrm>
          <a:prstGeom prst="lef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8B85F-2726-48EC-ADDD-D42D7841AD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noFill/>
          <a:ln w="6350">
            <a:noFill/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2</a:t>
            </a:fld>
            <a:endParaRPr lang="en-US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23A0D-6399-431D-BD0B-56C06C3E70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If you talk HTTP/S, </a:t>
            </a:r>
            <a:r>
              <a:rPr lang="en-US" dirty="0">
                <a:solidFill>
                  <a:schemeClr val="accent6"/>
                </a:solidFill>
              </a:rPr>
              <a:t>App Services</a:t>
            </a:r>
            <a:r>
              <a:rPr lang="en-US" dirty="0"/>
              <a:t> can be your host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C759ACB-BCED-48D4-AEE4-9FBDCC2A2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9976" y="623739"/>
            <a:ext cx="967880" cy="9678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2974525-1EB4-485D-9742-A5AA8E773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348" y="5615075"/>
            <a:ext cx="833527" cy="8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9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AFAF-23F1-4BA4-98EF-738B98B2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stamp?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995C2A-9AE0-4367-A6A5-386BE10907C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FCC73-D8D7-4230-BEF0-94F1BD5512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A0E5DE-6355-451C-83CC-58832E694B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572847-BCDA-4A3F-9A3F-113716F0A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092498">
            <a:off x="530285" y="5566415"/>
            <a:ext cx="895270" cy="895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4CD179-86DF-4F64-83EF-86C28D1ADD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32001" y="1511250"/>
            <a:ext cx="5484930" cy="4559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70D4A9-8F8F-4495-B6B0-AE4356C16DE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299885" y="1497032"/>
            <a:ext cx="5472115" cy="4548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087D31-E876-4A9B-A602-70821943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059" y="244845"/>
            <a:ext cx="9655881" cy="636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5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C5871-5598-42D8-9528-CF4A76757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FB4709-DFE2-4A95-8F63-6C03A5C1B8F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46384-3D78-4215-BF71-D2823C77A0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16ED1E-301D-4DEC-9744-23C40A766D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9FD0C4-8DFC-4648-AAC3-27D365F0A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285" y="5566415"/>
            <a:ext cx="895270" cy="895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28248-4A8F-4D68-AC53-1D494A08B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024" y="248113"/>
            <a:ext cx="9176432" cy="6361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1C3704-CAA4-4D87-B734-EC349B915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730" y="3610057"/>
            <a:ext cx="1725431" cy="468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AAEC8F-060D-4A31-B09C-6264E566C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277" y="4089094"/>
            <a:ext cx="2117327" cy="440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625C9C-7E26-408F-B8F1-7716D2DDC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9730" y="4625774"/>
            <a:ext cx="1839734" cy="3973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1D961A-B834-42BC-A979-4A324A4420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9730" y="5118910"/>
            <a:ext cx="1758089" cy="45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4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4" name="Summary Zoom 3">
                <a:extLst>
                  <a:ext uri="{FF2B5EF4-FFF2-40B4-BE49-F238E27FC236}">
                    <a16:creationId xmlns:a16="http://schemas.microsoft.com/office/drawing/2014/main" id="{2317E47E-971B-44AF-952C-2BAA1B9BDC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32000" y="719666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76D3CC47-09D7-466F-B5E8-D22F37A41311}">
                    <psuz:zmPr id="{CEBAAD8A-0A4C-4050-B15A-DDB07809F348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162560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C002C2E-6496-4F52-A301-964F8D24B738}">
                    <psuz:zmPr id="{B743AAD9-BA6E-43D0-BFC2-56484136FB64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162560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68A1A61-E63C-4122-B738-1ED87286E04F}">
                    <psuz:zmPr id="{48270166-5B99-4371-BBFB-E4AC853BEE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1896533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644BE35-258F-41EF-8637-16877FEEF610}">
                    <psuz:zmPr id="{B90A47BE-8ED8-4EC9-AF11-4140E19FD15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1896533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A391CC-7CD5-4354-AE03-8D5514D262C7}">
                    <psuz:zmPr id="{D87A144F-1A7E-454A-89E4-84422E94DCB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3630506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468D21-9934-41E1-A0FE-8D2009CF5E6D}">
                    <psuz:zmPr id="{24BFEFF1-E49D-47DD-A043-F69B6FD8F68F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3630506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4" name="Summary Zoom 3">
                <a:extLst>
                  <a:ext uri="{FF2B5EF4-FFF2-40B4-BE49-F238E27FC236}">
                    <a16:creationId xmlns:a16="http://schemas.microsoft.com/office/drawing/2014/main" id="{2317E47E-971B-44AF-952C-2BAA1B9BDC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719666"/>
                <a:ext cx="8128000" cy="5418667"/>
                <a:chOff x="2032000" y="719666"/>
                <a:chExt cx="8128000" cy="5418667"/>
              </a:xfrm>
            </p:grpSpPr>
            <p:pic>
              <p:nvPicPr>
                <p:cNvPr id="2" name="Picture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51858" y="882226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0186" y="882226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51858" y="2616199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0186" y="2616199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51858" y="4350172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0186" y="4350172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1551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animal, table&#10;&#10;Description automatically generated">
            <a:extLst>
              <a:ext uri="{FF2B5EF4-FFF2-40B4-BE49-F238E27FC236}">
                <a16:creationId xmlns:a16="http://schemas.microsoft.com/office/drawing/2014/main" id="{5D2EECB8-9239-4BD8-8D4C-F84B440FC2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453" b="245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A980212-15AA-4401-8C41-88D762451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7900" y="2058734"/>
            <a:ext cx="2952521" cy="1707867"/>
          </a:xfrm>
        </p:spPr>
        <p:txBody>
          <a:bodyPr/>
          <a:lstStyle/>
          <a:p>
            <a:r>
              <a:rPr lang="en-US" dirty="0"/>
              <a:t>Logically Speaking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BB6CE-FC10-4B74-948B-8C108CFD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AFE8C2-5F87-4CBF-97FF-B405760854B9}"/>
              </a:ext>
            </a:extLst>
          </p:cNvPr>
          <p:cNvSpPr txBox="1"/>
          <p:nvPr/>
        </p:nvSpPr>
        <p:spPr>
          <a:xfrm>
            <a:off x="-1" y="6858000"/>
            <a:ext cx="11795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geobrava.wordpress.com/2014/12/09/how-the-worldwide-ict-market-will-reach-3-8-trillion-in-2015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51051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235A4EA-9A65-464E-8F69-B946CFA34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App Service Plan == VM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3DEBFB-A131-44FF-8266-C649FA87568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36785" y="6361483"/>
            <a:ext cx="464344" cy="400188"/>
          </a:xfrm>
          <a:prstGeom prst="roundRect">
            <a:avLst>
              <a:gd name="adj" fmla="val 9526"/>
            </a:avLst>
          </a:prstGeom>
          <a:noFill/>
          <a:ln w="6350">
            <a:noFill/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24</a:t>
            </a:fld>
            <a:endParaRPr lang="en-US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7E0035-AB08-41FA-8DFE-B77B7534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943" y="2042959"/>
            <a:ext cx="5460114" cy="3139565"/>
          </a:xfrm>
          <a:prstGeom prst="rect">
            <a:avLst/>
          </a:prstGeom>
          <a:noFill/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81FB103-1BF3-4114-B0F3-20F88B1EA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285" y="5566415"/>
            <a:ext cx="895270" cy="895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DAD01-BA62-4B4B-A1D8-B12AAFA70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088" y="7074018"/>
            <a:ext cx="7488912" cy="30704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391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235A4EA-9A65-464E-8F69-B946CFA34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App Service Plan == VM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3DEBFB-A131-44FF-8266-C649FA87568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36785" y="6361483"/>
            <a:ext cx="464344" cy="400188"/>
          </a:xfrm>
          <a:prstGeom prst="roundRect">
            <a:avLst>
              <a:gd name="adj" fmla="val 9526"/>
            </a:avLst>
          </a:prstGeom>
          <a:noFill/>
          <a:ln w="6350">
            <a:noFill/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25</a:t>
            </a:fld>
            <a:endParaRPr lang="en-US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7E0035-AB08-41FA-8DFE-B77B7534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1" y="2262213"/>
            <a:ext cx="5460114" cy="3139565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4AD0B3-C53F-453B-9F7B-B692E6CE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803" y="2495962"/>
            <a:ext cx="7488912" cy="3070453"/>
          </a:xfrm>
          <a:prstGeom prst="rect">
            <a:avLst/>
          </a:prstGeom>
          <a:noFill/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81FB103-1BF3-4114-B0F3-20F88B1EA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285" y="5566415"/>
            <a:ext cx="895270" cy="89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9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6330A-32E1-4B52-9050-31D7F578FFA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48ED1-BC10-43EC-92F4-D560275D67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709467" y="1182217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48E5A-43D9-466C-BC6B-DDA444E6E7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709467" y="2638981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3C324D-31FF-45EF-9B6C-9816BDC603EA}"/>
              </a:ext>
            </a:extLst>
          </p:cNvPr>
          <p:cNvCxnSpPr>
            <a:cxnSpLocks/>
            <a:stCxn id="6" idx="6"/>
            <a:endCxn id="19" idx="1"/>
          </p:cNvCxnSpPr>
          <p:nvPr/>
        </p:nvCxnSpPr>
        <p:spPr>
          <a:xfrm>
            <a:off x="3037217" y="1846092"/>
            <a:ext cx="1401811" cy="1456764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A09076-896D-4446-BBB7-7978CDEB9844}"/>
              </a:ext>
            </a:extLst>
          </p:cNvPr>
          <p:cNvCxnSpPr>
            <a:cxnSpLocks/>
            <a:stCxn id="21" idx="6"/>
            <a:endCxn id="19" idx="1"/>
          </p:cNvCxnSpPr>
          <p:nvPr/>
        </p:nvCxnSpPr>
        <p:spPr>
          <a:xfrm flipV="1">
            <a:off x="3037217" y="3302856"/>
            <a:ext cx="1401811" cy="1456764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33850A-6273-4CD0-A4F3-943A7A80ABF2}"/>
              </a:ext>
            </a:extLst>
          </p:cNvPr>
          <p:cNvCxnSpPr>
            <a:cxnSpLocks/>
            <a:stCxn id="7" idx="6"/>
            <a:endCxn id="19" idx="1"/>
          </p:cNvCxnSpPr>
          <p:nvPr/>
        </p:nvCxnSpPr>
        <p:spPr>
          <a:xfrm>
            <a:off x="3037217" y="3302856"/>
            <a:ext cx="1401811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CC3E702-2FD1-42E5-99A5-7E25D9AC59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16" t="-35417" r="-35416" b="-35417"/>
          <a:stretch/>
        </p:blipFill>
        <p:spPr>
          <a:xfrm>
            <a:off x="7461311" y="4047144"/>
            <a:ext cx="1010048" cy="1010048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A55337-8572-4F5D-89C3-74908CF8C2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16" t="-35417" r="-35416" b="-35417"/>
          <a:stretch/>
        </p:blipFill>
        <p:spPr>
          <a:xfrm>
            <a:off x="8813860" y="4047144"/>
            <a:ext cx="1010048" cy="1010048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E13213-3CB2-44AA-9BE1-DE37F56D68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16" t="-35417" r="-35416" b="-35417"/>
          <a:stretch/>
        </p:blipFill>
        <p:spPr>
          <a:xfrm>
            <a:off x="10166409" y="4047144"/>
            <a:ext cx="1010048" cy="1010048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E7822D-D6E2-454E-8F17-C741F2AFA3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16" t="-35417" r="-35416" b="-35417"/>
          <a:stretch/>
        </p:blipFill>
        <p:spPr>
          <a:xfrm>
            <a:off x="8137586" y="4893497"/>
            <a:ext cx="1010048" cy="1010048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27D1A-2A2E-4468-84CD-FFBCB1F6E7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16" t="-35417" r="-35416" b="-35417"/>
          <a:stretch/>
        </p:blipFill>
        <p:spPr>
          <a:xfrm>
            <a:off x="9490135" y="4893497"/>
            <a:ext cx="1010048" cy="1010048"/>
          </a:xfrm>
          <a:prstGeom prst="ellipse">
            <a:avLst/>
          </a:prstGeom>
          <a:solidFill>
            <a:schemeClr val="bg1"/>
          </a:solidFill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AD7B15-0CC2-4F50-A38D-07BAC4FEDC23}"/>
              </a:ext>
            </a:extLst>
          </p:cNvPr>
          <p:cNvCxnSpPr/>
          <p:nvPr/>
        </p:nvCxnSpPr>
        <p:spPr>
          <a:xfrm>
            <a:off x="6728847" y="3332299"/>
            <a:ext cx="2135094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riangle 58">
            <a:extLst>
              <a:ext uri="{FF2B5EF4-FFF2-40B4-BE49-F238E27FC236}">
                <a16:creationId xmlns:a16="http://schemas.microsoft.com/office/drawing/2014/main" id="{CA2AD5F1-11C3-426B-B55E-EF96C199573C}"/>
              </a:ext>
            </a:extLst>
          </p:cNvPr>
          <p:cNvSpPr/>
          <p:nvPr/>
        </p:nvSpPr>
        <p:spPr>
          <a:xfrm>
            <a:off x="9083973" y="2912030"/>
            <a:ext cx="406162" cy="350140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Triangle 59">
            <a:extLst>
              <a:ext uri="{FF2B5EF4-FFF2-40B4-BE49-F238E27FC236}">
                <a16:creationId xmlns:a16="http://schemas.microsoft.com/office/drawing/2014/main" id="{F946C09B-7AE2-4065-A3A7-E6E25EC54C77}"/>
              </a:ext>
            </a:extLst>
          </p:cNvPr>
          <p:cNvSpPr/>
          <p:nvPr/>
        </p:nvSpPr>
        <p:spPr>
          <a:xfrm rot="10800000">
            <a:off x="9083973" y="3466816"/>
            <a:ext cx="406162" cy="350140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FB41FF-85ED-46FF-9631-BA8C060B8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028" y="2807556"/>
            <a:ext cx="2514600" cy="990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D0D460-0284-4CE5-8CF9-E971263E4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4041" y="1737109"/>
            <a:ext cx="2486025" cy="962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FA2433-A6CA-49FE-ACC2-33C502845C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709467" y="4095745"/>
            <a:ext cx="1327750" cy="1327750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2496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6330A-32E1-4B52-9050-31D7F578FFA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27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48ED1-BC10-43EC-92F4-D560275D67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709467" y="1182217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48E5A-43D9-466C-BC6B-DDA444E6E7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709467" y="2638981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3C324D-31FF-45EF-9B6C-9816BDC603EA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3037217" y="1846092"/>
            <a:ext cx="1401811" cy="1456764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A09076-896D-4446-BBB7-7978CDEB9844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3037217" y="3302856"/>
            <a:ext cx="1401811" cy="1456764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33850A-6273-4CD0-A4F3-943A7A80ABF2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037217" y="3302856"/>
            <a:ext cx="1401811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8D0D460-0284-4CE5-8CF9-E971263E4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443" y="2821843"/>
            <a:ext cx="2486025" cy="962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FA2433-A6CA-49FE-ACC2-33C502845C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709467" y="4095745"/>
            <a:ext cx="1327750" cy="1327750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0327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6330A-32E1-4B52-9050-31D7F578FFA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28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48ED1-BC10-43EC-92F4-D560275D67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67913" y="1308361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48E5A-43D9-466C-BC6B-DDA444E6E7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67913" y="2765125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3C324D-31FF-45EF-9B6C-9816BDC603EA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495663" y="1972236"/>
            <a:ext cx="866537" cy="907035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A09076-896D-4446-BBB7-7978CDEB9844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1495663" y="4065810"/>
            <a:ext cx="866537" cy="819954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33850A-6273-4CD0-A4F3-943A7A80ABF2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495663" y="3429000"/>
            <a:ext cx="700905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8D0D460-0284-4CE5-8CF9-E971263E4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239" y="2991528"/>
            <a:ext cx="2486025" cy="962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FA2433-A6CA-49FE-ACC2-33C502845C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67913" y="4221889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A72FF2-93F8-4013-8A94-87228ADA40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5076515" y="1379397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EF67B6-1D5D-4377-B3AF-08C0FBC249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5076515" y="2836161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A1C0E5-5961-418B-BC9F-50A4989B63DF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6404265" y="2043272"/>
            <a:ext cx="676892" cy="408787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CBCC40-5084-4716-97B0-7C55A592FFE3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6404265" y="4956800"/>
            <a:ext cx="676892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99C12D-A389-4837-906D-79F875BDF77D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6404265" y="3150647"/>
            <a:ext cx="676892" cy="349389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3FB9A80-E932-4716-BAA8-DBCD6239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607" y="4475787"/>
            <a:ext cx="2486025" cy="962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CAEC61-EF83-42F8-8A59-8934E5F1D8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5076515" y="4292925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8EF4A7-B01B-4F2D-9AD8-31F320CCE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607" y="2271205"/>
            <a:ext cx="2514600" cy="990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379E844-00E8-4EC3-A442-888463614202}"/>
              </a:ext>
            </a:extLst>
          </p:cNvPr>
          <p:cNvSpPr txBox="1"/>
          <p:nvPr/>
        </p:nvSpPr>
        <p:spPr>
          <a:xfrm>
            <a:off x="2268239" y="1602904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Three apps on one plan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69851B-81FE-4402-AB0B-E947D806065C}"/>
              </a:ext>
            </a:extLst>
          </p:cNvPr>
          <p:cNvSpPr txBox="1"/>
          <p:nvPr/>
        </p:nvSpPr>
        <p:spPr>
          <a:xfrm>
            <a:off x="7180182" y="1602904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apps on two plans</a:t>
            </a:r>
          </a:p>
        </p:txBody>
      </p:sp>
    </p:spTree>
    <p:extLst>
      <p:ext uri="{BB962C8B-B14F-4D97-AF65-F5344CB8AC3E}">
        <p14:creationId xmlns:p14="http://schemas.microsoft.com/office/powerpoint/2010/main" val="115931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6330A-32E1-4B52-9050-31D7F578FFA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29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48ED1-BC10-43EC-92F4-D560275D67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709467" y="1182217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48E5A-43D9-466C-BC6B-DDA444E6E7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709467" y="2638981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3C324D-31FF-45EF-9B6C-9816BDC603EA}"/>
              </a:ext>
            </a:extLst>
          </p:cNvPr>
          <p:cNvCxnSpPr>
            <a:cxnSpLocks/>
            <a:stCxn id="6" idx="6"/>
            <a:endCxn id="12" idx="1"/>
          </p:cNvCxnSpPr>
          <p:nvPr/>
        </p:nvCxnSpPr>
        <p:spPr>
          <a:xfrm>
            <a:off x="3037217" y="1846092"/>
            <a:ext cx="1430386" cy="733301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A09076-896D-4446-BBB7-7978CDEB9844}"/>
              </a:ext>
            </a:extLst>
          </p:cNvPr>
          <p:cNvCxnSpPr>
            <a:cxnSpLocks/>
            <a:stCxn id="21" idx="6"/>
            <a:endCxn id="20" idx="1"/>
          </p:cNvCxnSpPr>
          <p:nvPr/>
        </p:nvCxnSpPr>
        <p:spPr>
          <a:xfrm>
            <a:off x="3037217" y="4759620"/>
            <a:ext cx="1430386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33850A-6273-4CD0-A4F3-943A7A80ABF2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3037217" y="2579393"/>
            <a:ext cx="1430386" cy="723463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8D0D460-0284-4CE5-8CF9-E971263E4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603" y="4278607"/>
            <a:ext cx="2486025" cy="962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FA2433-A6CA-49FE-ACC2-33C502845C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709467" y="4095745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53FFE7-3CEB-4043-93CE-306C7C48D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603" y="2084093"/>
            <a:ext cx="2514600" cy="990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CCFFD3-299F-4397-A7C1-4AC047ED98AF}"/>
              </a:ext>
            </a:extLst>
          </p:cNvPr>
          <p:cNvSpPr txBox="1"/>
          <p:nvPr/>
        </p:nvSpPr>
        <p:spPr>
          <a:xfrm>
            <a:off x="8603263" y="3237503"/>
            <a:ext cx="375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Control your density!</a:t>
            </a:r>
          </a:p>
        </p:txBody>
      </p:sp>
    </p:spTree>
    <p:extLst>
      <p:ext uri="{BB962C8B-B14F-4D97-AF65-F5344CB8AC3E}">
        <p14:creationId xmlns:p14="http://schemas.microsoft.com/office/powerpoint/2010/main" val="773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4E61-A074-4F03-A3E3-276A7B5D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Services is a </a:t>
            </a:r>
            <a:r>
              <a:rPr lang="en-US" b="1" dirty="0"/>
              <a:t>platform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47B1B8D-E3E4-4704-8BAB-07EAB57E7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0033" y="2769975"/>
            <a:ext cx="2415110" cy="241511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A7A3C-326B-47B5-B069-E9189847D2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70553B6-B43D-4750-BC97-9B6DB226EEE0}"/>
              </a:ext>
            </a:extLst>
          </p:cNvPr>
          <p:cNvPicPr>
            <a:picLocks noGrp="1" noChangeAspect="1"/>
          </p:cNvPicPr>
          <p:nvPr>
            <p:ph idx="3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13616" y="1787421"/>
            <a:ext cx="5668519" cy="438021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0386B7-C635-46F0-94C8-DDF1D6F2619D}"/>
              </a:ext>
            </a:extLst>
          </p:cNvPr>
          <p:cNvSpPr txBox="1"/>
          <p:nvPr/>
        </p:nvSpPr>
        <p:spPr>
          <a:xfrm>
            <a:off x="8160210" y="1787421"/>
            <a:ext cx="36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SaaS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7A794-B8FC-4369-95F2-88BE50D9CA88}"/>
              </a:ext>
            </a:extLst>
          </p:cNvPr>
          <p:cNvSpPr txBox="1"/>
          <p:nvPr/>
        </p:nvSpPr>
        <p:spPr>
          <a:xfrm>
            <a:off x="4287588" y="1787422"/>
            <a:ext cx="36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F8277-6789-40F3-84A9-805DFCAF7A90}"/>
              </a:ext>
            </a:extLst>
          </p:cNvPr>
          <p:cNvSpPr txBox="1"/>
          <p:nvPr/>
        </p:nvSpPr>
        <p:spPr>
          <a:xfrm>
            <a:off x="420643" y="1787421"/>
            <a:ext cx="36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IaaS</a:t>
            </a:r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15A4DA4D-0F14-46FA-AC9B-E43F5C8237A6}"/>
              </a:ext>
            </a:extLst>
          </p:cNvPr>
          <p:cNvPicPr>
            <a:picLocks noGrp="1" noChangeAspect="1"/>
          </p:cNvPicPr>
          <p:nvPr>
            <p:ph idx="34"/>
          </p:nvPr>
        </p:nvPicPr>
        <p:blipFill>
          <a:blip r:embed="rId6"/>
          <a:stretch>
            <a:fillRect/>
          </a:stretch>
        </p:blipFill>
        <p:spPr>
          <a:xfrm>
            <a:off x="8844340" y="2655224"/>
            <a:ext cx="2231741" cy="2644612"/>
          </a:xfrm>
        </p:spPr>
      </p:pic>
    </p:spTree>
    <p:extLst>
      <p:ext uri="{BB962C8B-B14F-4D97-AF65-F5344CB8AC3E}">
        <p14:creationId xmlns:p14="http://schemas.microsoft.com/office/powerpoint/2010/main" val="267784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6330A-32E1-4B52-9050-31D7F578FFA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30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48ED1-BC10-43EC-92F4-D560275D67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284428" y="1306907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48E5A-43D9-466C-BC6B-DDA444E6E7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284428" y="2763671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3C324D-31FF-45EF-9B6C-9816BDC603EA}"/>
              </a:ext>
            </a:extLst>
          </p:cNvPr>
          <p:cNvCxnSpPr>
            <a:cxnSpLocks/>
            <a:stCxn id="6" idx="6"/>
            <a:endCxn id="12" idx="1"/>
          </p:cNvCxnSpPr>
          <p:nvPr/>
        </p:nvCxnSpPr>
        <p:spPr>
          <a:xfrm>
            <a:off x="1612178" y="1970782"/>
            <a:ext cx="1430386" cy="733301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A09076-896D-4446-BBB7-7978CDEB9844}"/>
              </a:ext>
            </a:extLst>
          </p:cNvPr>
          <p:cNvCxnSpPr>
            <a:cxnSpLocks/>
            <a:stCxn id="21" idx="6"/>
            <a:endCxn id="20" idx="1"/>
          </p:cNvCxnSpPr>
          <p:nvPr/>
        </p:nvCxnSpPr>
        <p:spPr>
          <a:xfrm>
            <a:off x="1612178" y="4884310"/>
            <a:ext cx="1430386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33850A-6273-4CD0-A4F3-943A7A80ABF2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1612178" y="2704083"/>
            <a:ext cx="1430386" cy="723463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8D0D460-0284-4CE5-8CF9-E971263E4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564" y="4403297"/>
            <a:ext cx="2486025" cy="962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FA2433-A6CA-49FE-ACC2-33C502845C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284428" y="4220435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53FFE7-3CEB-4043-93CE-306C7C48D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564" y="2208783"/>
            <a:ext cx="2514600" cy="990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B10FA7-4277-44E6-AD18-01D7BB8B3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498" y="571181"/>
            <a:ext cx="5826586" cy="32752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A8B12-4A6D-4F7C-9DC0-02191EEA98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8205916" y="4220434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3FDB07-0A9C-4346-8112-8A82AA2E3101}"/>
              </a:ext>
            </a:extLst>
          </p:cNvPr>
          <p:cNvCxnSpPr>
            <a:cxnSpLocks/>
            <a:stCxn id="13" idx="2"/>
            <a:endCxn id="20" idx="3"/>
          </p:cNvCxnSpPr>
          <p:nvPr/>
        </p:nvCxnSpPr>
        <p:spPr>
          <a:xfrm flipH="1">
            <a:off x="5528589" y="4884309"/>
            <a:ext cx="2677327" cy="1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62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6330A-32E1-4B52-9050-31D7F578FFA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31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48ED1-BC10-43EC-92F4-D560275D67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284428" y="1306907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48E5A-43D9-466C-BC6B-DDA444E6E7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284428" y="2763671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3C324D-31FF-45EF-9B6C-9816BDC603EA}"/>
              </a:ext>
            </a:extLst>
          </p:cNvPr>
          <p:cNvCxnSpPr>
            <a:cxnSpLocks/>
            <a:stCxn id="6" idx="6"/>
            <a:endCxn id="12" idx="1"/>
          </p:cNvCxnSpPr>
          <p:nvPr/>
        </p:nvCxnSpPr>
        <p:spPr>
          <a:xfrm>
            <a:off x="1612178" y="1970782"/>
            <a:ext cx="1430386" cy="733301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A09076-896D-4446-BBB7-7978CDEB9844}"/>
              </a:ext>
            </a:extLst>
          </p:cNvPr>
          <p:cNvCxnSpPr>
            <a:cxnSpLocks/>
            <a:stCxn id="21" idx="6"/>
            <a:endCxn id="20" idx="1"/>
          </p:cNvCxnSpPr>
          <p:nvPr/>
        </p:nvCxnSpPr>
        <p:spPr>
          <a:xfrm>
            <a:off x="1612178" y="4884310"/>
            <a:ext cx="1430386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33850A-6273-4CD0-A4F3-943A7A80ABF2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1612178" y="2704083"/>
            <a:ext cx="1430386" cy="723463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8D0D460-0284-4CE5-8CF9-E971263E4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564" y="4403297"/>
            <a:ext cx="2486025" cy="962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FA2433-A6CA-49FE-ACC2-33C502845C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284428" y="4220435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53FFE7-3CEB-4043-93CE-306C7C48D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564" y="2208783"/>
            <a:ext cx="25146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51188-4F63-4360-930C-61DAC01E2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229" y="1306907"/>
            <a:ext cx="7746806" cy="43575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3A1A4C-5E7C-4A6A-B24E-BF67DC6F93A0}"/>
              </a:ext>
            </a:extLst>
          </p:cNvPr>
          <p:cNvSpPr/>
          <p:nvPr/>
        </p:nvSpPr>
        <p:spPr>
          <a:xfrm>
            <a:off x="5557164" y="3378530"/>
            <a:ext cx="3171200" cy="1318161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DD917-F8D6-4D8E-9747-75B7A88F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VM?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FF07D-1288-4F81-A293-09708F1B4BF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5628F-69EF-41A6-AF08-D2173D95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App Service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34A3B-7EC3-415F-B20E-DC064C5020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8D651-0D7B-440D-92E0-24D26C103F1D}"/>
              </a:ext>
            </a:extLst>
          </p:cNvPr>
          <p:cNvSpPr>
            <a:spLocks noGrp="1"/>
          </p:cNvSpPr>
          <p:nvPr>
            <p:ph idx="33"/>
          </p:nvPr>
        </p:nvSpPr>
        <p:spPr/>
        <p:txBody>
          <a:bodyPr/>
          <a:lstStyle/>
          <a:p>
            <a:r>
              <a:rPr lang="en-US" dirty="0"/>
              <a:t>Linux App Service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ED3DA0-ADAF-400D-8E35-C90D9459509D}"/>
              </a:ext>
            </a:extLst>
          </p:cNvPr>
          <p:cNvSpPr>
            <a:spLocks noGrp="1"/>
          </p:cNvSpPr>
          <p:nvPr>
            <p:ph idx="34"/>
          </p:nvPr>
        </p:nvSpPr>
        <p:spPr/>
        <p:txBody>
          <a:bodyPr/>
          <a:lstStyle/>
          <a:p>
            <a:r>
              <a:rPr lang="en-US" dirty="0"/>
              <a:t>Container App Service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5DEBD5-11DE-4085-863B-2F398EB17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000" y="1988971"/>
            <a:ext cx="3398531" cy="4346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86866-98AA-46A0-BB15-9362593B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89" y="1988971"/>
            <a:ext cx="3806868" cy="1033964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7C1DFF-599B-4713-B3A2-4D9770C7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72" y="1988971"/>
            <a:ext cx="3466855" cy="232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4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4529-751A-46B8-B897-0D059F38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Into the VM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A2C3E-3790-452E-A84D-23667DBB40B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72BBE-BC79-41FC-A088-FC9EE5CC63C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33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65DF69-761D-4AF7-9D62-A5107509B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3" y="1224585"/>
            <a:ext cx="9160568" cy="4408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ABF512-0A78-4FAA-9871-176C8BC5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957" y="335671"/>
            <a:ext cx="9639000" cy="64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5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55E0E-B945-41CD-B4B9-D61EA6FE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File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136C9-F2AE-47E6-A96A-5D363611E90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21E1B-A381-4F8B-B7DD-FB308F0521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34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3BC87-3791-416B-B8BA-0F4874DF8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565355"/>
            <a:ext cx="5668855" cy="272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E18988-F745-4167-AB1E-03275DA50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02" y="508611"/>
            <a:ext cx="5953926" cy="60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9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55E0E-B945-41CD-B4B9-D61EA6FE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File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136C9-F2AE-47E6-A96A-5D363611E90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21E1B-A381-4F8B-B7DD-FB308F0521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35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18988-F745-4167-AB1E-03275DA50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892" y="904825"/>
            <a:ext cx="5229710" cy="531568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B8D404-39FD-44D0-86B9-ED5F8F43AC0B}"/>
              </a:ext>
            </a:extLst>
          </p:cNvPr>
          <p:cNvSpPr txBox="1">
            <a:spLocks/>
          </p:cNvSpPr>
          <p:nvPr/>
        </p:nvSpPr>
        <p:spPr>
          <a:xfrm>
            <a:off x="432000" y="1512000"/>
            <a:ext cx="5384733" cy="46792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Persisted files live in %HOME%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51D6D-A9D7-4F37-9458-9133174890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743951" y="3049114"/>
            <a:ext cx="1027110" cy="102711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B0FD88-8514-4E01-AE41-A2EF19C0A7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932014" y="3056414"/>
            <a:ext cx="1027110" cy="102711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7F6D07-4259-4E00-987F-555546150E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3120077" y="3049114"/>
            <a:ext cx="1027110" cy="102711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A99BB0B-5B84-439B-BA82-241348E71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1062" y="5081954"/>
            <a:ext cx="1344046" cy="134404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6BEE18-5A70-47E1-9E42-98E98D11CD05}"/>
              </a:ext>
            </a:extLst>
          </p:cNvPr>
          <p:cNvCxnSpPr>
            <a:stCxn id="9" idx="4"/>
            <a:endCxn id="12" idx="0"/>
          </p:cNvCxnSpPr>
          <p:nvPr/>
        </p:nvCxnSpPr>
        <p:spPr>
          <a:xfrm flipH="1">
            <a:off x="2443085" y="4083524"/>
            <a:ext cx="2484" cy="998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423EDC-C88E-42AF-84FD-0EB19D455866}"/>
              </a:ext>
            </a:extLst>
          </p:cNvPr>
          <p:cNvCxnSpPr>
            <a:stCxn id="8" idx="4"/>
            <a:endCxn id="12" idx="0"/>
          </p:cNvCxnSpPr>
          <p:nvPr/>
        </p:nvCxnSpPr>
        <p:spPr>
          <a:xfrm>
            <a:off x="1257506" y="4076224"/>
            <a:ext cx="1185579" cy="100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8DAE0B-2985-47E9-9AB4-8D3F506BEEE1}"/>
              </a:ext>
            </a:extLst>
          </p:cNvPr>
          <p:cNvCxnSpPr>
            <a:endCxn id="12" idx="0"/>
          </p:cNvCxnSpPr>
          <p:nvPr/>
        </p:nvCxnSpPr>
        <p:spPr>
          <a:xfrm flipH="1">
            <a:off x="2443085" y="4121981"/>
            <a:ext cx="1142703" cy="95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69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2294-BB17-4A5F-AFF7-FD0B0E5D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3000" dirty="0"/>
              <a:t>Customizing the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03ECA-EB0F-498D-AC1E-8355B021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948C3E9-3558-402A-BA84-268F26AFA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7C1C7EB2-AF97-4D52-8BF3-3BD796505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55EEAA-9381-4865-9B6D-5A178CF1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426" y="1518287"/>
            <a:ext cx="5905500" cy="3829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8BF16-2867-402E-B57B-9117D6A16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511250"/>
            <a:ext cx="5465540" cy="520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DD917-F8D6-4D8E-9747-75B7A88F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FF07D-1288-4F81-A293-09708F1B4BF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5628F-69EF-41A6-AF08-D2173D95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App Service</a:t>
            </a:r>
          </a:p>
          <a:p>
            <a:pPr lvl="2"/>
            <a:r>
              <a:rPr lang="en-US" dirty="0"/>
              <a:t>Local Git</a:t>
            </a:r>
          </a:p>
          <a:p>
            <a:pPr lvl="2"/>
            <a:r>
              <a:rPr lang="en-US" dirty="0"/>
              <a:t>Remote Git</a:t>
            </a:r>
          </a:p>
          <a:p>
            <a:pPr lvl="2"/>
            <a:r>
              <a:rPr lang="en-US" dirty="0"/>
              <a:t>FTP / FTPS / </a:t>
            </a:r>
            <a:r>
              <a:rPr lang="en-US" dirty="0" err="1"/>
              <a:t>WebDeploy</a:t>
            </a:r>
            <a:endParaRPr lang="en-US" dirty="0"/>
          </a:p>
          <a:p>
            <a:pPr lvl="2"/>
            <a:r>
              <a:rPr lang="en-US" dirty="0"/>
              <a:t>Azure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34A3B-7EC3-415F-B20E-DC064C5020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8D651-0D7B-440D-92E0-24D26C103F1D}"/>
              </a:ext>
            </a:extLst>
          </p:cNvPr>
          <p:cNvSpPr>
            <a:spLocks noGrp="1"/>
          </p:cNvSpPr>
          <p:nvPr>
            <p:ph idx="33"/>
          </p:nvPr>
        </p:nvSpPr>
        <p:spPr/>
        <p:txBody>
          <a:bodyPr/>
          <a:lstStyle/>
          <a:p>
            <a:r>
              <a:rPr lang="en-US" dirty="0"/>
              <a:t>Linux App Service</a:t>
            </a:r>
          </a:p>
          <a:p>
            <a:pPr lvl="2"/>
            <a:r>
              <a:rPr lang="en-US" dirty="0"/>
              <a:t>Local Git</a:t>
            </a:r>
          </a:p>
          <a:p>
            <a:pPr lvl="2"/>
            <a:r>
              <a:rPr lang="en-US" dirty="0"/>
              <a:t>Remote Git</a:t>
            </a:r>
          </a:p>
          <a:p>
            <a:pPr lvl="2"/>
            <a:r>
              <a:rPr lang="en-US" dirty="0"/>
              <a:t>FTP / FTPS</a:t>
            </a:r>
          </a:p>
          <a:p>
            <a:pPr lvl="2"/>
            <a:r>
              <a:rPr lang="en-US" dirty="0"/>
              <a:t>Azure DevOps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ED3DA0-ADAF-400D-8E35-C90D9459509D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7938" y="1512000"/>
            <a:ext cx="3600000" cy="4679250"/>
          </a:xfrm>
        </p:spPr>
        <p:txBody>
          <a:bodyPr/>
          <a:lstStyle/>
          <a:p>
            <a:r>
              <a:rPr lang="en-US" dirty="0"/>
              <a:t>Container App Service</a:t>
            </a:r>
          </a:p>
          <a:p>
            <a:pPr lvl="1"/>
            <a:r>
              <a:rPr lang="en-US" dirty="0"/>
              <a:t>Any container registry</a:t>
            </a:r>
          </a:p>
          <a:p>
            <a:pPr lvl="1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60C754-5414-4400-9B08-0C0CF0576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686" y="3851625"/>
            <a:ext cx="3238585" cy="1066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36202E-A571-4C46-A5F7-8659519B2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30" y="3762460"/>
            <a:ext cx="6677485" cy="19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DD917-F8D6-4D8E-9747-75B7A88F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App Launch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FF07D-1288-4F81-A293-09708F1B4BF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5628F-69EF-41A6-AF08-D2173D95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App Service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web.config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34A3B-7EC3-415F-B20E-DC064C5020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8D651-0D7B-440D-92E0-24D26C103F1D}"/>
              </a:ext>
            </a:extLst>
          </p:cNvPr>
          <p:cNvSpPr>
            <a:spLocks noGrp="1"/>
          </p:cNvSpPr>
          <p:nvPr>
            <p:ph idx="33"/>
          </p:nvPr>
        </p:nvSpPr>
        <p:spPr/>
        <p:txBody>
          <a:bodyPr/>
          <a:lstStyle/>
          <a:p>
            <a:r>
              <a:rPr lang="en-US" dirty="0"/>
              <a:t>Linux App Service</a:t>
            </a:r>
          </a:p>
          <a:p>
            <a:pPr lvl="1"/>
            <a:r>
              <a:rPr lang="en-US" dirty="0"/>
              <a:t>Many heuristics used</a:t>
            </a:r>
          </a:p>
          <a:p>
            <a:pPr lvl="2"/>
            <a:r>
              <a:rPr lang="en-US" dirty="0"/>
              <a:t>Is there a </a:t>
            </a:r>
            <a:r>
              <a:rPr lang="en-US" dirty="0" err="1"/>
              <a:t>package.json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Is there a </a:t>
            </a:r>
            <a:r>
              <a:rPr lang="en-US" dirty="0" err="1"/>
              <a:t>gemfile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Is there an application.py?</a:t>
            </a:r>
          </a:p>
          <a:p>
            <a:pPr lvl="1"/>
            <a:r>
              <a:rPr lang="en-US" dirty="0"/>
              <a:t>Set custom startup command</a:t>
            </a:r>
          </a:p>
          <a:p>
            <a:pPr lvl="2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ED3DA0-ADAF-400D-8E35-C90D9459509D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7938" y="1512000"/>
            <a:ext cx="3600000" cy="4679250"/>
          </a:xfrm>
        </p:spPr>
        <p:txBody>
          <a:bodyPr/>
          <a:lstStyle/>
          <a:p>
            <a:r>
              <a:rPr lang="en-US" dirty="0"/>
              <a:t>Container App Service</a:t>
            </a:r>
          </a:p>
          <a:p>
            <a:pPr lvl="1"/>
            <a:r>
              <a:rPr lang="en-US" dirty="0"/>
              <a:t>Do anything!</a:t>
            </a:r>
          </a:p>
          <a:p>
            <a:pPr lvl="1"/>
            <a:r>
              <a:rPr lang="en-US" dirty="0"/>
              <a:t>Set WEBSITES_PORT</a:t>
            </a:r>
          </a:p>
          <a:p>
            <a:pPr lvl="1"/>
            <a:r>
              <a:rPr lang="en-US" dirty="0"/>
              <a:t>Set  </a:t>
            </a:r>
            <a:r>
              <a:rPr lang="en-US" sz="1400" dirty="0"/>
              <a:t>WEBSITES_WEB_CONTAINER_NAME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258387-88EC-4A4A-BD86-8BAA1F27C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256806"/>
            <a:ext cx="3735200" cy="30891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9BB80F-C209-45B2-941C-F3E562FB2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000" y="3535878"/>
            <a:ext cx="3600001" cy="2067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60C754-5414-4400-9B08-0C0CF0576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811" y="3044028"/>
            <a:ext cx="3238585" cy="1066828"/>
          </a:xfrm>
          <a:prstGeom prst="rect">
            <a:avLst/>
          </a:prstGeom>
        </p:spPr>
      </p:pic>
      <p:pic>
        <p:nvPicPr>
          <p:cNvPr id="1030" name="Picture 6" descr="Image result for gunicorn">
            <a:extLst>
              <a:ext uri="{FF2B5EF4-FFF2-40B4-BE49-F238E27FC236}">
                <a16:creationId xmlns:a16="http://schemas.microsoft.com/office/drawing/2014/main" id="{90B98093-D0F9-4D22-8E34-E28695D0F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383" y="2385466"/>
            <a:ext cx="502412" cy="50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55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4" name="Summary Zoom 3">
                <a:extLst>
                  <a:ext uri="{FF2B5EF4-FFF2-40B4-BE49-F238E27FC236}">
                    <a16:creationId xmlns:a16="http://schemas.microsoft.com/office/drawing/2014/main" id="{2317E47E-971B-44AF-952C-2BAA1B9BDC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32000" y="719666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76D3CC47-09D7-466F-B5E8-D22F37A41311}">
                    <psuz:zmPr id="{CEBAAD8A-0A4C-4050-B15A-DDB07809F348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162560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C002C2E-6496-4F52-A301-964F8D24B738}">
                    <psuz:zmPr id="{B743AAD9-BA6E-43D0-BFC2-56484136FB64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162560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68A1A61-E63C-4122-B738-1ED87286E04F}">
                    <psuz:zmPr id="{48270166-5B99-4371-BBFB-E4AC853BEE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1896533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644BE35-258F-41EF-8637-16877FEEF610}">
                    <psuz:zmPr id="{B90A47BE-8ED8-4EC9-AF11-4140E19FD15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1896533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A391CC-7CD5-4354-AE03-8D5514D262C7}">
                    <psuz:zmPr id="{D87A144F-1A7E-454A-89E4-84422E94DCB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3630506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468D21-9934-41E1-A0FE-8D2009CF5E6D}">
                    <psuz:zmPr id="{24BFEFF1-E49D-47DD-A043-F69B6FD8F68F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3630506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4" name="Summary Zoom 3">
                <a:extLst>
                  <a:ext uri="{FF2B5EF4-FFF2-40B4-BE49-F238E27FC236}">
                    <a16:creationId xmlns:a16="http://schemas.microsoft.com/office/drawing/2014/main" id="{2317E47E-971B-44AF-952C-2BAA1B9BDC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719666"/>
                <a:ext cx="8128000" cy="5418667"/>
                <a:chOff x="2032000" y="719666"/>
                <a:chExt cx="8128000" cy="5418667"/>
              </a:xfrm>
            </p:grpSpPr>
            <p:pic>
              <p:nvPicPr>
                <p:cNvPr id="2" name="Picture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51858" y="882226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0186" y="882226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51858" y="2616199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0186" y="2616199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51858" y="4350172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0186" y="4350172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23417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F3DB-96BF-444B-8CC7-796CDB58D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Services is an </a:t>
            </a:r>
            <a:r>
              <a:rPr lang="en-US" b="1" dirty="0"/>
              <a:t>abstraction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201EDE-E5B1-4A43-BAA6-4CBCDC68FB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58FA22-29E6-444B-8DBE-283305AD4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Old Price Cards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8F74BF-070C-48CC-86A9-16B83A242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New Price Cards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77374-4E75-4E48-B4C9-B6003AACA1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4EA05E5-F4E5-4837-A197-FE542C99D4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592D53-5A88-4687-906C-804ADF589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334" y="2479031"/>
            <a:ext cx="5162885" cy="408254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25EE306-ABA3-4CCB-ADAC-290DD58ABD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348" y="5615075"/>
            <a:ext cx="833527" cy="8335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2C1A3B-4517-4B22-B5F5-A366A0A66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2454092"/>
            <a:ext cx="3811717" cy="41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3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BB6CE-FC10-4B74-948B-8C108CFD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980212-15AA-4401-8C41-88D762451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5541" y="753503"/>
            <a:ext cx="3288021" cy="1244903"/>
          </a:xfrm>
        </p:spPr>
        <p:txBody>
          <a:bodyPr/>
          <a:lstStyle/>
          <a:p>
            <a:r>
              <a:rPr lang="en-US" sz="4400" dirty="0"/>
              <a:t>Performance</a:t>
            </a:r>
          </a:p>
        </p:txBody>
      </p:sp>
      <p:pic>
        <p:nvPicPr>
          <p:cNvPr id="7" name="Picture Placeholder 6" descr="A group of people playing instruments and performing on a stage&#10;&#10;Description automatically generated">
            <a:extLst>
              <a:ext uri="{FF2B5EF4-FFF2-40B4-BE49-F238E27FC236}">
                <a16:creationId xmlns:a16="http://schemas.microsoft.com/office/drawing/2014/main" id="{D02587C0-276F-4EC0-858A-D71C11675B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320" b="6320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898A2F-46C7-4525-9F75-ACB15E1C8041}"/>
              </a:ext>
            </a:extLst>
          </p:cNvPr>
          <p:cNvSpPr txBox="1"/>
          <p:nvPr/>
        </p:nvSpPr>
        <p:spPr>
          <a:xfrm>
            <a:off x="-1" y="6858000"/>
            <a:ext cx="11795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Historically_informed_performanc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74174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8A4F-FE5E-4C90-94BE-838992AA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9F51-A766-477A-8D3F-32B817C7F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HTTP/2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4B03F-12E5-4289-A530-2AD2D8880B5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41</a:t>
            </a:fld>
            <a:endParaRPr lang="en-US" noProof="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A1589B-9C3D-46DF-98A5-74F2CBB0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2" y="2197510"/>
            <a:ext cx="5099664" cy="28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8A4F-FE5E-4C90-94BE-838992AA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9F51-A766-477A-8D3F-32B817C7F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HTTP/2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4B03F-12E5-4289-A530-2AD2D8880B5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42</a:t>
            </a:fld>
            <a:endParaRPr lang="en-US" noProof="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A1589B-9C3D-46DF-98A5-74F2CBB0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25" y="1882814"/>
            <a:ext cx="2371425" cy="133392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22785F8-B4F0-4C46-B734-B59B94FAE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843" y="648000"/>
            <a:ext cx="5499860" cy="424753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B9E41FE-864B-41F7-A23D-C9D036A75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983" y="2157802"/>
            <a:ext cx="4908627" cy="42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99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8A4F-FE5E-4C90-94BE-838992AA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9F51-A766-477A-8D3F-32B817C7F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off Application Request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4B03F-12E5-4289-A530-2AD2D8880B5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43</a:t>
            </a:fld>
            <a:endParaRPr lang="en-US" noProof="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A2F211-1507-49F7-834F-DB79F045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45" y="2253596"/>
            <a:ext cx="7302910" cy="41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4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8A4F-FE5E-4C90-94BE-838992AA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9F51-A766-477A-8D3F-32B817C7F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off Application Request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4B03F-12E5-4289-A530-2AD2D8880B5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44</a:t>
            </a:fld>
            <a:endParaRPr lang="en-US" noProof="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A2F211-1507-49F7-834F-DB79F045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45" y="2253596"/>
            <a:ext cx="7302910" cy="41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09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8A4F-FE5E-4C90-94BE-838992AA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9F51-A766-477A-8D3F-32B817C7F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the App Service Always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4B03F-12E5-4289-A530-2AD2D8880B5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45</a:t>
            </a:fld>
            <a:endParaRPr lang="en-US" noProof="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76901B-6F4C-4873-B5A8-69E2E2B60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113" y="2527965"/>
            <a:ext cx="6255774" cy="35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88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8A4F-FE5E-4C90-94BE-838992AA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9F51-A766-477A-8D3F-32B817C7F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dependencies close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4B03F-12E5-4289-A530-2AD2D8880B5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46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9FADE0-444D-4384-B37B-E38C82548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60" y="2332163"/>
            <a:ext cx="6362866" cy="38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96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8A4F-FE5E-4C90-94BE-838992AA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9F51-A766-477A-8D3F-32B817C7F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assets close to customers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4B03F-12E5-4289-A530-2AD2D8880B5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47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FFB57-4187-47FC-AE67-B0230055E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367" y="1234568"/>
            <a:ext cx="4029933" cy="519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2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8A4F-FE5E-4C90-94BE-838992AA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9F51-A766-477A-8D3F-32B817C7F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App Service close to customers with Traffic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4B03F-12E5-4289-A530-2AD2D8880B5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48</a:t>
            </a:fld>
            <a:endParaRPr lang="en-US" noProof="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D2F599-39D1-4A9E-B305-406EB4E4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652" y="2055945"/>
            <a:ext cx="8010012" cy="450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4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8A4F-FE5E-4C90-94BE-838992AA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9F51-A766-477A-8D3F-32B817C7F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App Service close to customers with Front Door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4B03F-12E5-4289-A530-2AD2D8880B5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49</a:t>
            </a:fld>
            <a:endParaRPr lang="en-US" noProof="0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DACE8E5-5030-47C7-9F31-B8D4D08B4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833" y="2425819"/>
            <a:ext cx="5191433" cy="292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8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F3DB-96BF-444B-8CC7-796CDB58D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Services is an </a:t>
            </a:r>
            <a:r>
              <a:rPr lang="en-US" b="1" dirty="0"/>
              <a:t>abstraction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201EDE-E5B1-4A43-BAA6-4CBCDC68FB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40401" y="6373462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77374-4E75-4E48-B4C9-B6003AACA1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14557" y="2374014"/>
            <a:ext cx="5432666" cy="3702674"/>
          </a:xfrm>
        </p:spPr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592D53-5A88-4687-906C-804ADF589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557" y="2366056"/>
            <a:ext cx="5162885" cy="408254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25EE306-ABA3-4CCB-ADAC-290DD58AB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68841">
            <a:off x="586348" y="5615075"/>
            <a:ext cx="833527" cy="8335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5DE302-ACC9-49AB-AC83-F3C406330259}"/>
              </a:ext>
            </a:extLst>
          </p:cNvPr>
          <p:cNvSpPr txBox="1"/>
          <p:nvPr/>
        </p:nvSpPr>
        <p:spPr>
          <a:xfrm>
            <a:off x="1565604" y="2916372"/>
            <a:ext cx="1285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</a:rPr>
              <a:t>SKUs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A76C531-719D-4EA4-9006-72BDA3EA7767}"/>
              </a:ext>
            </a:extLst>
          </p:cNvPr>
          <p:cNvSpPr/>
          <p:nvPr/>
        </p:nvSpPr>
        <p:spPr>
          <a:xfrm>
            <a:off x="2658045" y="3061874"/>
            <a:ext cx="676548" cy="432000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84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6B2C4-87FE-4C37-8DBA-2673BBAB1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Door versus Traffic Manager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40D62-899D-411E-8894-38A14196A40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73764-07ED-4929-AA88-7819167F6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Traffic Manager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AF7111-AA30-42D9-9067-167BBA936A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DNS Based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Easy</a:t>
            </a:r>
          </a:p>
          <a:p>
            <a:pPr lvl="1"/>
            <a:r>
              <a:rPr lang="en-US" dirty="0"/>
              <a:t>Does health monitoring</a:t>
            </a:r>
          </a:p>
          <a:p>
            <a:pPr lvl="1"/>
            <a:r>
              <a:rPr lang="en-US" dirty="0"/>
              <a:t>Different routing methods</a:t>
            </a:r>
          </a:p>
          <a:p>
            <a:pPr lvl="2"/>
            <a:r>
              <a:rPr lang="en-US" dirty="0"/>
              <a:t>Latency</a:t>
            </a:r>
          </a:p>
          <a:p>
            <a:pPr lvl="2"/>
            <a:r>
              <a:rPr lang="en-US" dirty="0"/>
              <a:t>Geographical</a:t>
            </a:r>
          </a:p>
          <a:p>
            <a:pPr lvl="2"/>
            <a:r>
              <a:rPr lang="en-US" dirty="0"/>
              <a:t>Weighted</a:t>
            </a:r>
          </a:p>
          <a:p>
            <a:pPr lvl="1"/>
            <a:r>
              <a:rPr lang="en-US" dirty="0"/>
              <a:t>Slow to failover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4889CC-45D2-4A36-825B-4DF199DC7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Front Door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119685-DCE7-47B4-B1A1-218150745E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Proxy</a:t>
            </a:r>
          </a:p>
          <a:p>
            <a:pPr lvl="1"/>
            <a:r>
              <a:rPr lang="en-US" dirty="0"/>
              <a:t>Uses IP Anycast</a:t>
            </a:r>
          </a:p>
          <a:p>
            <a:pPr lvl="1"/>
            <a:r>
              <a:rPr lang="en-US" dirty="0"/>
              <a:t>Instant failovers</a:t>
            </a:r>
          </a:p>
          <a:p>
            <a:pPr lvl="1"/>
            <a:r>
              <a:rPr lang="en-US" dirty="0"/>
              <a:t>Intelligent caching</a:t>
            </a:r>
          </a:p>
          <a:p>
            <a:pPr lvl="1"/>
            <a:r>
              <a:rPr lang="en-US" dirty="0"/>
              <a:t>Dynamic site acceleration</a:t>
            </a:r>
          </a:p>
          <a:p>
            <a:pPr lvl="1"/>
            <a:r>
              <a:rPr lang="en-US" dirty="0"/>
              <a:t>Network optimizations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C871F1F-6357-488D-AF61-03EDFC0E7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535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4" name="Summary Zoom 3">
                <a:extLst>
                  <a:ext uri="{FF2B5EF4-FFF2-40B4-BE49-F238E27FC236}">
                    <a16:creationId xmlns:a16="http://schemas.microsoft.com/office/drawing/2014/main" id="{2317E47E-971B-44AF-952C-2BAA1B9BDC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32000" y="719666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76D3CC47-09D7-466F-B5E8-D22F37A41311}">
                    <psuz:zmPr id="{CEBAAD8A-0A4C-4050-B15A-DDB07809F348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162560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C002C2E-6496-4F52-A301-964F8D24B738}">
                    <psuz:zmPr id="{B743AAD9-BA6E-43D0-BFC2-56484136FB64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162560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68A1A61-E63C-4122-B738-1ED87286E04F}">
                    <psuz:zmPr id="{48270166-5B99-4371-BBFB-E4AC853BEE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1896533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644BE35-258F-41EF-8637-16877FEEF610}">
                    <psuz:zmPr id="{B90A47BE-8ED8-4EC9-AF11-4140E19FD15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1896533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A391CC-7CD5-4354-AE03-8D5514D262C7}">
                    <psuz:zmPr id="{D87A144F-1A7E-454A-89E4-84422E94DCB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3630506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468D21-9934-41E1-A0FE-8D2009CF5E6D}">
                    <psuz:zmPr id="{24BFEFF1-E49D-47DD-A043-F69B6FD8F68F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3630506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4" name="Summary Zoom 3">
                <a:extLst>
                  <a:ext uri="{FF2B5EF4-FFF2-40B4-BE49-F238E27FC236}">
                    <a16:creationId xmlns:a16="http://schemas.microsoft.com/office/drawing/2014/main" id="{2317E47E-971B-44AF-952C-2BAA1B9BDC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719666"/>
                <a:ext cx="8128000" cy="5418667"/>
                <a:chOff x="2032000" y="719666"/>
                <a:chExt cx="8128000" cy="5418667"/>
              </a:xfrm>
            </p:grpSpPr>
            <p:pic>
              <p:nvPicPr>
                <p:cNvPr id="2" name="Picture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51858" y="882226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0186" y="882226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51858" y="2616199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0186" y="2616199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51858" y="4350172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0186" y="4350172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038817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BB6CE-FC10-4B74-948B-8C108CFD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980212-15AA-4401-8C41-88D762451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6154" y="878864"/>
            <a:ext cx="3052047" cy="1244903"/>
          </a:xfrm>
        </p:spPr>
        <p:txBody>
          <a:bodyPr/>
          <a:lstStyle/>
          <a:p>
            <a:r>
              <a:rPr lang="en-US" sz="4400" dirty="0"/>
              <a:t>Diagnostics</a:t>
            </a:r>
          </a:p>
        </p:txBody>
      </p:sp>
      <p:pic>
        <p:nvPicPr>
          <p:cNvPr id="7" name="Picture Placeholder 6" descr="A circuit board&#10;&#10;Description automatically generated">
            <a:extLst>
              <a:ext uri="{FF2B5EF4-FFF2-40B4-BE49-F238E27FC236}">
                <a16:creationId xmlns:a16="http://schemas.microsoft.com/office/drawing/2014/main" id="{502DC52B-3044-4951-BA23-2441CBC6F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72" b="972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DBBF7D-0D72-4E05-B0E7-69466AE25622}"/>
              </a:ext>
            </a:extLst>
          </p:cNvPr>
          <p:cNvSpPr txBox="1"/>
          <p:nvPr/>
        </p:nvSpPr>
        <p:spPr>
          <a:xfrm>
            <a:off x="-1" y="6858000"/>
            <a:ext cx="11795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symbiosisonlinepublishing.com/palliative-medicine-care/palliative-medicine-care47.php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73546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2520-904E-4C8B-8CC4-2A7C59DA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63BE9-2508-46B0-AC7F-23F62DA9A6D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BD0B-54ED-4D55-8ED9-46DA3FA724D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53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AB7FC-D88C-4894-B759-0A961EFD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108" y="1367999"/>
            <a:ext cx="3799214" cy="43816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63D18B-AD15-41D7-ADF8-D1EF64EA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03" y="2464764"/>
            <a:ext cx="5263381" cy="21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280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2520-904E-4C8B-8CC4-2A7C59DA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63BE9-2508-46B0-AC7F-23F62DA9A6D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BD0B-54ED-4D55-8ED9-46DA3FA724D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54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CB841-4672-4ABA-A13B-6D5868E5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6" y="1840049"/>
            <a:ext cx="10422194" cy="370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2520-904E-4C8B-8CC4-2A7C59DA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63BE9-2508-46B0-AC7F-23F62DA9A6D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BD0B-54ED-4D55-8ED9-46DA3FA724D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55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CB841-4672-4ABA-A13B-6D5868E5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512000"/>
            <a:ext cx="3170903" cy="112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0AFE6-1547-4EC2-BED2-036BBAE33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794" y="883096"/>
            <a:ext cx="8556722" cy="56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7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2520-904E-4C8B-8CC4-2A7C59DA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63BE9-2508-46B0-AC7F-23F62DA9A6D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BD0B-54ED-4D55-8ED9-46DA3FA724D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56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CB841-4672-4ABA-A13B-6D5868E5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512000"/>
            <a:ext cx="3170903" cy="112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0AFE6-1547-4EC2-BED2-036BBAE33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2932160"/>
            <a:ext cx="1939412" cy="1287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710530-9C47-47D7-B3F6-BEC003C04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432" y="1622805"/>
            <a:ext cx="7953722" cy="46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76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2520-904E-4C8B-8CC4-2A7C59DA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63BE9-2508-46B0-AC7F-23F62DA9A6D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BD0B-54ED-4D55-8ED9-46DA3FA724D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57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9A8726-789A-45CB-96BE-EB905C3DA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923" y="964266"/>
            <a:ext cx="8101371" cy="559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08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4" name="Summary Zoom 3">
                <a:extLst>
                  <a:ext uri="{FF2B5EF4-FFF2-40B4-BE49-F238E27FC236}">
                    <a16:creationId xmlns:a16="http://schemas.microsoft.com/office/drawing/2014/main" id="{2317E47E-971B-44AF-952C-2BAA1B9BDC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32000" y="719666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76D3CC47-09D7-466F-B5E8-D22F37A41311}">
                    <psuz:zmPr id="{CEBAAD8A-0A4C-4050-B15A-DDB07809F348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162560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C002C2E-6496-4F52-A301-964F8D24B738}">
                    <psuz:zmPr id="{B743AAD9-BA6E-43D0-BFC2-56484136FB64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162560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68A1A61-E63C-4122-B738-1ED87286E04F}">
                    <psuz:zmPr id="{48270166-5B99-4371-BBFB-E4AC853BEE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1896533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644BE35-258F-41EF-8637-16877FEEF610}">
                    <psuz:zmPr id="{B90A47BE-8ED8-4EC9-AF11-4140E19FD15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1896533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A391CC-7CD5-4354-AE03-8D5514D262C7}">
                    <psuz:zmPr id="{D87A144F-1A7E-454A-89E4-84422E94DCB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3630506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468D21-9934-41E1-A0FE-8D2009CF5E6D}">
                    <psuz:zmPr id="{24BFEFF1-E49D-47DD-A043-F69B6FD8F68F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3630506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4" name="Summary Zoom 3">
                <a:extLst>
                  <a:ext uri="{FF2B5EF4-FFF2-40B4-BE49-F238E27FC236}">
                    <a16:creationId xmlns:a16="http://schemas.microsoft.com/office/drawing/2014/main" id="{2317E47E-971B-44AF-952C-2BAA1B9BDC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719666"/>
                <a:ext cx="8128000" cy="5418667"/>
                <a:chOff x="2032000" y="719666"/>
                <a:chExt cx="8128000" cy="5418667"/>
              </a:xfrm>
            </p:grpSpPr>
            <p:pic>
              <p:nvPicPr>
                <p:cNvPr id="2" name="Picture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51858" y="882226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0186" y="882226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51858" y="2616199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0186" y="2616199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51858" y="4350172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0186" y="4350172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891411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BB6CE-FC10-4B74-948B-8C108CFD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59</a:t>
            </a:fld>
            <a:endParaRPr lang="en-US" noProof="0" dirty="0"/>
          </a:p>
        </p:txBody>
      </p:sp>
      <p:pic>
        <p:nvPicPr>
          <p:cNvPr id="18" name="Picture Placeholder 17" descr="A close up of a train station&#10;&#10;Description automatically generated">
            <a:extLst>
              <a:ext uri="{FF2B5EF4-FFF2-40B4-BE49-F238E27FC236}">
                <a16:creationId xmlns:a16="http://schemas.microsoft.com/office/drawing/2014/main" id="{54C4D4E6-474E-47A8-88D4-AE5D702ADA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393" b="6393"/>
          <a:stretch>
            <a:fillRect/>
          </a:stretch>
        </p:blipFill>
        <p:spPr/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76B705-FA5C-4FEE-8425-0B5B09814A76}"/>
              </a:ext>
            </a:extLst>
          </p:cNvPr>
          <p:cNvSpPr txBox="1"/>
          <p:nvPr/>
        </p:nvSpPr>
        <p:spPr>
          <a:xfrm>
            <a:off x="-1" y="6858000"/>
            <a:ext cx="11795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it.wikipedia.org/wiki/Galleria_di_base_del_San_Gottardo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980212-15AA-4401-8C41-88D762451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1076" y="370045"/>
            <a:ext cx="5795247" cy="2704994"/>
          </a:xfrm>
        </p:spPr>
        <p:txBody>
          <a:bodyPr/>
          <a:lstStyle/>
          <a:p>
            <a:r>
              <a:rPr lang="en-US" sz="4400" dirty="0"/>
              <a:t>The End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scott@OdeToCode.com</a:t>
            </a:r>
            <a:br>
              <a:rPr lang="en-US" sz="4400" dirty="0"/>
            </a:br>
            <a:r>
              <a:rPr lang="en-US" sz="4400" dirty="0"/>
              <a:t>@OdeToCode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9768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7F29-DE89-4AB4-AB48-8C1427DED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300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61DCA-9AEE-411C-A41D-4D78CC1B8C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36785" y="6361483"/>
            <a:ext cx="464344" cy="400188"/>
          </a:xfrm>
          <a:prstGeom prst="roundRect">
            <a:avLst>
              <a:gd name="adj" fmla="val 9526"/>
            </a:avLst>
          </a:prstGeom>
          <a:noFill/>
          <a:ln w="6350">
            <a:noFill/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F20A571-A73D-46BB-A9A2-D25599C4D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54016" y="1511249"/>
            <a:ext cx="4665713" cy="4665713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9E116B4-75C4-495F-843A-1E0C312EFAE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68162554"/>
              </p:ext>
            </p:extLst>
          </p:nvPr>
        </p:nvGraphicFramePr>
        <p:xfrm>
          <a:off x="6299886" y="1511250"/>
          <a:ext cx="5460114" cy="4665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Graphic 14">
            <a:extLst>
              <a:ext uri="{FF2B5EF4-FFF2-40B4-BE49-F238E27FC236}">
                <a16:creationId xmlns:a16="http://schemas.microsoft.com/office/drawing/2014/main" id="{4A811AC3-3250-4C4C-872B-9A728D30A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266562">
            <a:off x="530285" y="5566415"/>
            <a:ext cx="895270" cy="89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9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BB90B7-ADA8-40A4-91FF-BFA166AB1E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53BB90B7-ADA8-40A4-91FF-BFA166AB1E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52DA1B-A49B-48C4-BFD7-9BAC0DCF60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3A52DA1B-A49B-48C4-BFD7-9BAC0DCF60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2E37DB7-3143-4A1C-BB23-9142BBFA8B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A2E37DB7-3143-4A1C-BB23-9142BBFA8B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27F9E0-1568-4F0D-9FFE-FB944D7D91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3327F9E0-1568-4F0D-9FFE-FB944D7D91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8357930-E675-4C3F-9D97-D94D6FF23B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08357930-E675-4C3F-9D97-D94D6FF23B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6222284-6EDE-4C62-8671-6E7D953B82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graphicEl>
                                              <a:dgm id="{A6222284-6EDE-4C62-8671-6E7D953B82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ECE1659-D543-4976-BBFD-3EF6AEAEAF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graphicEl>
                                              <a:dgm id="{DECE1659-D543-4976-BBFD-3EF6AEAEAF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EC8EF22-6A3B-45AA-89B8-B041E8D87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CEC8EF22-6A3B-45AA-89B8-B041E8D875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44B3AAC-C9FE-4495-93F6-C5578D49B8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graphicEl>
                                              <a:dgm id="{E44B3AAC-C9FE-4495-93F6-C5578D49B8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BFD7C5-D070-4538-9EA3-12C9F70A77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graphicEl>
                                              <a:dgm id="{4DBFD7C5-D070-4538-9EA3-12C9F70A77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15B88E3-B13C-4F19-9E41-E5E821D2CF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dgm id="{C15B88E3-B13C-4F19-9E41-E5E821D2CF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23133F0-97E4-4447-B00E-AC0F3BE1D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graphicEl>
                                              <a:dgm id="{223133F0-97E4-4447-B00E-AC0F3BE1D1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4" name="Summary Zoom 3">
                <a:extLst>
                  <a:ext uri="{FF2B5EF4-FFF2-40B4-BE49-F238E27FC236}">
                    <a16:creationId xmlns:a16="http://schemas.microsoft.com/office/drawing/2014/main" id="{2317E47E-971B-44AF-952C-2BAA1B9BDC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2081290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76D3CC47-09D7-466F-B5E8-D22F37A41311}">
                    <psuz:zmPr id="{CEBAAD8A-0A4C-4050-B15A-DDB07809F348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162560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C002C2E-6496-4F52-A301-964F8D24B738}">
                    <psuz:zmPr id="{B743AAD9-BA6E-43D0-BFC2-56484136FB64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162560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68A1A61-E63C-4122-B738-1ED87286E04F}">
                    <psuz:zmPr id="{48270166-5B99-4371-BBFB-E4AC853BEE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1896533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644BE35-258F-41EF-8637-16877FEEF610}">
                    <psuz:zmPr id="{B90A47BE-8ED8-4EC9-AF11-4140E19FD15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1896533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A391CC-7CD5-4354-AE03-8D5514D262C7}">
                    <psuz:zmPr id="{D87A144F-1A7E-454A-89E4-84422E94DCB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3630506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468D21-9934-41E1-A0FE-8D2009CF5E6D}">
                    <psuz:zmPr id="{24BFEFF1-E49D-47DD-A043-F69B6FD8F68F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3630506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4" name="Summary Zoom 3">
                <a:extLst>
                  <a:ext uri="{FF2B5EF4-FFF2-40B4-BE49-F238E27FC236}">
                    <a16:creationId xmlns:a16="http://schemas.microsoft.com/office/drawing/2014/main" id="{2317E47E-971B-44AF-952C-2BAA1B9BDC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719666"/>
                <a:ext cx="8128000" cy="5418667"/>
                <a:chOff x="2032000" y="719666"/>
                <a:chExt cx="8128000" cy="5418667"/>
              </a:xfrm>
            </p:grpSpPr>
            <p:pic>
              <p:nvPicPr>
                <p:cNvPr id="2" name="Picture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51858" y="882226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0186" y="882226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51858" y="2616199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0186" y="2616199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51858" y="4350172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0186" y="4350172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24067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842C7-FEA6-4F2A-9E21-843E910C6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6D2E744-1231-4646-AB50-D8110651E8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B8544F-58C7-474D-9D6B-05F200F6E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4806" y="3429000"/>
            <a:ext cx="4459766" cy="1585023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Behind the Physical Curtain</a:t>
            </a:r>
          </a:p>
        </p:txBody>
      </p:sp>
    </p:spTree>
    <p:extLst>
      <p:ext uri="{BB962C8B-B14F-4D97-AF65-F5344CB8AC3E}">
        <p14:creationId xmlns:p14="http://schemas.microsoft.com/office/powerpoint/2010/main" val="292631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76125861-15BB-4A47-AABE-1725DD793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000819">
            <a:off x="530285" y="5566415"/>
            <a:ext cx="895270" cy="89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7B7A4-0A53-46CB-8FC6-C44EC5664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Physically speaking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C5BBB0-D434-4DF3-89E3-5B7BB4D0EFF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A5AF7-0D75-4AA1-8A43-EE1551A003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A043D5-965F-4EBA-B731-E75ACBCDF7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9398" y="1511250"/>
            <a:ext cx="9905112" cy="4914750"/>
          </a:xfrm>
        </p:spPr>
      </p:pic>
    </p:spTree>
    <p:extLst>
      <p:ext uri="{BB962C8B-B14F-4D97-AF65-F5344CB8AC3E}">
        <p14:creationId xmlns:p14="http://schemas.microsoft.com/office/powerpoint/2010/main" val="32829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AE7CBC-C35C-4FA9-B339-59E31F30C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61FE8A-8F15-409F-AF62-619C69C0D537}">
  <ds:schemaRefs>
    <ds:schemaRef ds:uri="http://schemas.microsoft.com/office/2006/documentManagement/types"/>
    <ds:schemaRef ds:uri="71af3243-3dd4-4a8d-8c0d-dd76da1f02a5"/>
    <ds:schemaRef ds:uri="http://purl.org/dc/elements/1.1/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876</Words>
  <Application>Microsoft Office PowerPoint</Application>
  <PresentationFormat>Widescreen</PresentationFormat>
  <Paragraphs>293</Paragraphs>
  <Slides>59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Calibri Light</vt:lpstr>
      <vt:lpstr>Corbel</vt:lpstr>
      <vt:lpstr>Segoe UI</vt:lpstr>
      <vt:lpstr>Segoe UI Semibold</vt:lpstr>
      <vt:lpstr>Segoe UI Semilight</vt:lpstr>
      <vt:lpstr>Times New Roman</vt:lpstr>
      <vt:lpstr>Office Theme</vt:lpstr>
      <vt:lpstr>Advanced  Azure  App Services</vt:lpstr>
      <vt:lpstr>PowerPoint Presentation</vt:lpstr>
      <vt:lpstr>App Services is a platform</vt:lpstr>
      <vt:lpstr>App Services is an abstraction</vt:lpstr>
      <vt:lpstr>App Services is an abstraction</vt:lpstr>
      <vt:lpstr>Agenda</vt:lpstr>
      <vt:lpstr>PowerPoint Presentation</vt:lpstr>
      <vt:lpstr>Behind the Physical Curtain</vt:lpstr>
      <vt:lpstr>Physically speaking</vt:lpstr>
      <vt:lpstr>PowerPoint Presentation</vt:lpstr>
      <vt:lpstr>PowerPoint Presentation</vt:lpstr>
      <vt:lpstr>PowerPoint Presentation</vt:lpstr>
      <vt:lpstr>PowerPoint Presentation</vt:lpstr>
      <vt:lpstr>Azure server generations</vt:lpstr>
      <vt:lpstr>Scale units</vt:lpstr>
      <vt:lpstr>Scale units - a.k.a stamps</vt:lpstr>
      <vt:lpstr>Scale units - a.k.a stamps</vt:lpstr>
      <vt:lpstr>Which stamp?</vt:lpstr>
      <vt:lpstr>Which stamp?</vt:lpstr>
      <vt:lpstr>Which stamp?</vt:lpstr>
      <vt:lpstr>PowerPoint Presentation</vt:lpstr>
      <vt:lpstr>PowerPoint Presentation</vt:lpstr>
      <vt:lpstr>Logically Speaking</vt:lpstr>
      <vt:lpstr>App Service Plan == VM</vt:lpstr>
      <vt:lpstr>App Service Plan == VM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In the VM?</vt:lpstr>
      <vt:lpstr>Getting Into the VM</vt:lpstr>
      <vt:lpstr>The File System</vt:lpstr>
      <vt:lpstr>The File System</vt:lpstr>
      <vt:lpstr>Customizing the Environment</vt:lpstr>
      <vt:lpstr>Deployment</vt:lpstr>
      <vt:lpstr>Custom App Launch </vt:lpstr>
      <vt:lpstr>PowerPoint Presentation</vt:lpstr>
      <vt:lpstr>Performance</vt:lpstr>
      <vt:lpstr>Performance Tips</vt:lpstr>
      <vt:lpstr>Performance Tips</vt:lpstr>
      <vt:lpstr>Performance Tips</vt:lpstr>
      <vt:lpstr>Performance Tips</vt:lpstr>
      <vt:lpstr>Performance Tips</vt:lpstr>
      <vt:lpstr>Performance Tips</vt:lpstr>
      <vt:lpstr>Performance Tips</vt:lpstr>
      <vt:lpstr>Performance Tips</vt:lpstr>
      <vt:lpstr>Performance Tips</vt:lpstr>
      <vt:lpstr>Front Door versus Traffic Manager</vt:lpstr>
      <vt:lpstr>PowerPoint Presentation</vt:lpstr>
      <vt:lpstr>Diagnostics</vt:lpstr>
      <vt:lpstr>Diagnostics</vt:lpstr>
      <vt:lpstr>Diagnostics</vt:lpstr>
      <vt:lpstr>Diagnostics</vt:lpstr>
      <vt:lpstr>Diagnostics</vt:lpstr>
      <vt:lpstr>Diagnostics</vt:lpstr>
      <vt:lpstr>PowerPoint Presentation</vt:lpstr>
      <vt:lpstr>The End  scott@OdeToCode.com @OdeToCode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2019-06-21T08:19:36Z</dcterms:created>
  <dcterms:modified xsi:type="dcterms:W3CDTF">2019-08-06T14:53:22Z</dcterms:modified>
</cp:coreProperties>
</file>